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10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4" r:id="rId3"/>
    <p:sldId id="258" r:id="rId4"/>
    <p:sldId id="259" r:id="rId5"/>
    <p:sldId id="263" r:id="rId6"/>
    <p:sldId id="260" r:id="rId7"/>
    <p:sldId id="261" r:id="rId8"/>
    <p:sldId id="272" r:id="rId9"/>
    <p:sldId id="266" r:id="rId10"/>
    <p:sldId id="265" r:id="rId11"/>
    <p:sldId id="267" r:id="rId12"/>
    <p:sldId id="268" r:id="rId13"/>
    <p:sldId id="270" r:id="rId14"/>
    <p:sldId id="271" r:id="rId15"/>
    <p:sldId id="269" r:id="rId16"/>
    <p:sldId id="273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665F8"/>
    <a:srgbClr val="33FB2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50" d="100"/>
          <a:sy n="50" d="100"/>
        </p:scale>
        <p:origin x="-1872" y="-3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anny\Documents\website%20accessibility%20analysis%20-secondary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anny\Documents\website%20accesibility%20reps%20elem%20-%20Copy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anny\Documents\website%20accesibility%20reps%20elem%20-%20Copy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anny\Documents\website%20accesibility%20reps%20elem%20-%20Copy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anny\Documents\website%20accessibility%20analysis%20-secondary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anny\Documents\website%20accessibility%20analysis%20-secondary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anny\Documents\website%20accessibility%20analysis%20-secondary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anny\Documents\website%20accessibility%20analysis%20-secondary.xlsx" TargetMode="Externa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manny\Documents\website%20accessibility%20analysis%20-secondary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anny\Documents\website%20accesibility%20reps%20elem%20-%20Copy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anny\Documents\website%20accesibility%20reps%20elem%20-%20Copy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anny\Documents\website%20accesibility%20reps%20elem%20-%20Copy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explosion val="12"/>
          <c:dLbls>
            <c:dLbl>
              <c:idx val="0"/>
              <c:layout>
                <c:manualLayout>
                  <c:x val="-0.108112445102778"/>
                  <c:y val="5.9701492537313473E-2"/>
                </c:manualLayout>
              </c:layout>
              <c:spPr/>
              <c:txPr>
                <a:bodyPr/>
                <a:lstStyle/>
                <a:p>
                  <a:pPr>
                    <a:defRPr sz="2800">
                      <a:latin typeface="Berlin Sans FB Demi" pitchFamily="34" charset="0"/>
                    </a:defRPr>
                  </a:pPr>
                  <a:endParaRPr lang="en-US"/>
                </a:p>
              </c:txPr>
              <c:showCatName val="1"/>
              <c:showPercent val="1"/>
            </c:dLbl>
            <c:dLbl>
              <c:idx val="1"/>
              <c:layout>
                <c:manualLayout>
                  <c:x val="0.12348548634391002"/>
                  <c:y val="-0.36686567164179118"/>
                </c:manualLayout>
              </c:layout>
              <c:spPr/>
              <c:txPr>
                <a:bodyPr/>
                <a:lstStyle/>
                <a:p>
                  <a:pPr>
                    <a:defRPr sz="2800">
                      <a:latin typeface="Berlin Sans FB Demi" pitchFamily="34" charset="0"/>
                    </a:defRPr>
                  </a:pPr>
                  <a:endParaRPr lang="en-US"/>
                </a:p>
              </c:txPr>
              <c:showCatName val="1"/>
              <c:showPercent val="1"/>
            </c:dLbl>
            <c:dLbl>
              <c:idx val="2"/>
              <c:layout>
                <c:manualLayout>
                  <c:x val="8.5412931056885188E-2"/>
                  <c:y val="1.4925373134328361E-2"/>
                </c:manualLayout>
              </c:layout>
              <c:showCatName val="1"/>
              <c:showPercent val="1"/>
            </c:dLbl>
            <c:txPr>
              <a:bodyPr/>
              <a:lstStyle/>
              <a:p>
                <a:pPr>
                  <a:defRPr sz="2400">
                    <a:latin typeface="Berlin Sans FB Demi" pitchFamily="34" charset="0"/>
                  </a:defRPr>
                </a:pPr>
                <a:endParaRPr lang="en-US"/>
              </a:p>
            </c:txPr>
            <c:showCatName val="1"/>
            <c:showPercent val="1"/>
          </c:dLbls>
          <c:cat>
            <c:strRef>
              <c:f>Sheet2!$Q$7:$Q$9</c:f>
              <c:strCache>
                <c:ptCount val="3"/>
                <c:pt idx="0">
                  <c:v>Personal Property</c:v>
                </c:pt>
                <c:pt idx="1">
                  <c:v>Property of School</c:v>
                </c:pt>
                <c:pt idx="2">
                  <c:v>No Computer</c:v>
                </c:pt>
              </c:strCache>
            </c:strRef>
          </c:cat>
          <c:val>
            <c:numRef>
              <c:f>Sheet2!$R$7:$R$9</c:f>
              <c:numCache>
                <c:formatCode>General</c:formatCode>
                <c:ptCount val="3"/>
                <c:pt idx="0">
                  <c:v>14.63</c:v>
                </c:pt>
                <c:pt idx="1">
                  <c:v>75.61</c:v>
                </c:pt>
                <c:pt idx="2">
                  <c:v>9.76</c:v>
                </c:pt>
              </c:numCache>
            </c:numRef>
          </c:val>
        </c:ser>
        <c:dLbls>
          <c:showCatName val="1"/>
          <c:showPercent val="1"/>
        </c:dLbls>
      </c:pie3DChart>
    </c:plotArea>
    <c:plotVisOnly val="1"/>
  </c:chart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32"/>
  <c:chart>
    <c:autoTitleDeleted val="1"/>
    <c:view3D>
      <c:rAngAx val="1"/>
    </c:view3D>
    <c:plotArea>
      <c:layout/>
      <c:bar3DChart>
        <c:barDir val="col"/>
        <c:grouping val="clustered"/>
        <c:ser>
          <c:idx val="0"/>
          <c:order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9.76%</a:t>
                    </a:r>
                    <a:endParaRPr lang="en-US"/>
                  </a:p>
                </c:rich>
              </c:tx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34.75%</a:t>
                    </a:r>
                    <a:endParaRPr lang="en-US"/>
                  </a:p>
                </c:rich>
              </c:tx>
              <c:showVal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55.49%</a:t>
                    </a:r>
                    <a:endParaRPr lang="en-US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3600">
                    <a:latin typeface="Berlin Sans FB" pitchFamily="34" charset="0"/>
                  </a:defRPr>
                </a:pPr>
                <a:endParaRPr lang="en-US"/>
              </a:p>
            </c:txPr>
            <c:showVal val="1"/>
          </c:dLbls>
          <c:cat>
            <c:strRef>
              <c:f>graph!$B$28:$B$30</c:f>
              <c:strCache>
                <c:ptCount val="3"/>
                <c:pt idx="0">
                  <c:v>Good</c:v>
                </c:pt>
                <c:pt idx="1">
                  <c:v>Fair</c:v>
                </c:pt>
                <c:pt idx="2">
                  <c:v>Poor</c:v>
                </c:pt>
              </c:strCache>
            </c:strRef>
          </c:cat>
          <c:val>
            <c:numRef>
              <c:f>graph!$C$28:$C$30</c:f>
              <c:numCache>
                <c:formatCode>0.00</c:formatCode>
                <c:ptCount val="3"/>
                <c:pt idx="0">
                  <c:v>9.76</c:v>
                </c:pt>
                <c:pt idx="1">
                  <c:v>34.75</c:v>
                </c:pt>
                <c:pt idx="2">
                  <c:v>55.49</c:v>
                </c:pt>
              </c:numCache>
            </c:numRef>
          </c:val>
        </c:ser>
        <c:dLbls>
          <c:showVal val="1"/>
        </c:dLbls>
        <c:gapWidth val="95"/>
        <c:gapDepth val="95"/>
        <c:shape val="cone"/>
        <c:axId val="81338368"/>
        <c:axId val="81339904"/>
        <c:axId val="0"/>
      </c:bar3DChart>
      <c:catAx>
        <c:axId val="81338368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3600">
                <a:latin typeface="Berlin Sans FB" pitchFamily="34" charset="0"/>
              </a:defRPr>
            </a:pPr>
            <a:endParaRPr lang="en-US"/>
          </a:p>
        </c:txPr>
        <c:crossAx val="81339904"/>
        <c:crosses val="autoZero"/>
        <c:auto val="1"/>
        <c:lblAlgn val="ctr"/>
        <c:lblOffset val="100"/>
      </c:catAx>
      <c:valAx>
        <c:axId val="81339904"/>
        <c:scaling>
          <c:orientation val="minMax"/>
        </c:scaling>
        <c:delete val="1"/>
        <c:axPos val="l"/>
        <c:numFmt formatCode="0.00" sourceLinked="1"/>
        <c:majorTickMark val="none"/>
        <c:tickLblPos val="nextTo"/>
        <c:crossAx val="81338368"/>
        <c:crosses val="autoZero"/>
        <c:crossBetween val="between"/>
      </c:valAx>
    </c:plotArea>
    <c:plotVisOnly val="1"/>
  </c:chart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4"/>
  <c:chart>
    <c:autoTitleDeleted val="1"/>
    <c:view3D>
      <c:rAngAx val="1"/>
    </c:view3D>
    <c:plotArea>
      <c:layout/>
      <c:bar3DChart>
        <c:barDir val="col"/>
        <c:grouping val="clustered"/>
        <c:ser>
          <c:idx val="0"/>
          <c:order val="0"/>
          <c:dLbls>
            <c:dLbl>
              <c:idx val="0"/>
              <c:layout>
                <c:manualLayout>
                  <c:x val="2.0202020202020211E-2"/>
                  <c:y val="-2.5252525252525255E-3"/>
                </c:manualLayout>
              </c:layout>
              <c:tx>
                <c:rich>
                  <a:bodyPr/>
                  <a:lstStyle/>
                  <a:p>
                    <a:r>
                      <a:rPr lang="en-US" smtClean="0"/>
                      <a:t>31.70%</a:t>
                    </a:r>
                    <a:endParaRPr lang="en-US"/>
                  </a:p>
                </c:rich>
              </c:tx>
              <c:showVal val="1"/>
            </c:dLbl>
            <c:dLbl>
              <c:idx val="1"/>
              <c:layout>
                <c:manualLayout>
                  <c:x val="1.8518518518518524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smtClean="0"/>
                      <a:t>34.15%</a:t>
                    </a:r>
                    <a:endParaRPr lang="en-US"/>
                  </a:p>
                </c:rich>
              </c:tx>
              <c:showVal val="1"/>
            </c:dLbl>
            <c:dLbl>
              <c:idx val="2"/>
              <c:layout>
                <c:manualLayout>
                  <c:x val="3.0303030303030311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smtClean="0"/>
                      <a:t>34.15%</a:t>
                    </a:r>
                    <a:endParaRPr lang="en-US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3600">
                    <a:latin typeface="Berlin Sans FB" pitchFamily="34" charset="0"/>
                  </a:defRPr>
                </a:pPr>
                <a:endParaRPr lang="en-US"/>
              </a:p>
            </c:txPr>
            <c:showVal val="1"/>
          </c:dLbls>
          <c:cat>
            <c:strRef>
              <c:f>graph!$B$36:$B$38</c:f>
              <c:strCache>
                <c:ptCount val="3"/>
                <c:pt idx="0">
                  <c:v>Good</c:v>
                </c:pt>
                <c:pt idx="1">
                  <c:v>Fair</c:v>
                </c:pt>
                <c:pt idx="2">
                  <c:v>Poor</c:v>
                </c:pt>
              </c:strCache>
            </c:strRef>
          </c:cat>
          <c:val>
            <c:numRef>
              <c:f>graph!$C$36:$C$38</c:f>
              <c:numCache>
                <c:formatCode>0.00</c:formatCode>
                <c:ptCount val="3"/>
                <c:pt idx="0">
                  <c:v>31.7</c:v>
                </c:pt>
                <c:pt idx="1">
                  <c:v>34.15</c:v>
                </c:pt>
                <c:pt idx="2">
                  <c:v>34.15</c:v>
                </c:pt>
              </c:numCache>
            </c:numRef>
          </c:val>
        </c:ser>
        <c:dLbls>
          <c:showVal val="1"/>
        </c:dLbls>
        <c:shape val="cone"/>
        <c:axId val="81381248"/>
        <c:axId val="81382784"/>
        <c:axId val="0"/>
      </c:bar3DChart>
      <c:catAx>
        <c:axId val="81381248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3600">
                <a:latin typeface="Berlin Sans FB" pitchFamily="34" charset="0"/>
              </a:defRPr>
            </a:pPr>
            <a:endParaRPr lang="en-US"/>
          </a:p>
        </c:txPr>
        <c:crossAx val="81382784"/>
        <c:crosses val="autoZero"/>
        <c:auto val="1"/>
        <c:lblAlgn val="ctr"/>
        <c:lblOffset val="100"/>
      </c:catAx>
      <c:valAx>
        <c:axId val="81382784"/>
        <c:scaling>
          <c:orientation val="minMax"/>
        </c:scaling>
        <c:delete val="1"/>
        <c:axPos val="l"/>
        <c:numFmt formatCode="0.00" sourceLinked="1"/>
        <c:majorTickMark val="none"/>
        <c:tickLblPos val="nextTo"/>
        <c:crossAx val="81381248"/>
        <c:crosses val="autoZero"/>
        <c:crossBetween val="between"/>
      </c:valAx>
    </c:plotArea>
    <c:plotVisOnly val="1"/>
  </c:chart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dLbls>
            <c:txPr>
              <a:bodyPr/>
              <a:lstStyle/>
              <a:p>
                <a:pPr>
                  <a:defRPr sz="4800">
                    <a:latin typeface="Arial Rounded MT Bold" pitchFamily="34" charset="0"/>
                  </a:defRPr>
                </a:pPr>
                <a:endParaRPr lang="en-US"/>
              </a:p>
            </c:txPr>
            <c:showPercent val="1"/>
          </c:dLbls>
          <c:cat>
            <c:strRef>
              <c:f>graph!$B$45:$B$46</c:f>
              <c:strCache>
                <c:ptCount val="2"/>
                <c:pt idx="0">
                  <c:v>Schools Accessing DepEd Catanduanes Website</c:v>
                </c:pt>
                <c:pt idx="1">
                  <c:v>School Not Accessing the Website</c:v>
                </c:pt>
              </c:strCache>
            </c:strRef>
          </c:cat>
          <c:val>
            <c:numRef>
              <c:f>graph!$C$45:$C$46</c:f>
              <c:numCache>
                <c:formatCode>0%</c:formatCode>
                <c:ptCount val="2"/>
                <c:pt idx="0">
                  <c:v>0.6000000000000002</c:v>
                </c:pt>
                <c:pt idx="1">
                  <c:v>0.4</c:v>
                </c:pt>
              </c:numCache>
            </c:numRef>
          </c:val>
        </c:ser>
        <c:dLbls>
          <c:showPercent val="1"/>
        </c:dLbls>
      </c:pie3DChart>
    </c:plotArea>
    <c:legend>
      <c:legendPos val="t"/>
      <c:layout/>
      <c:txPr>
        <a:bodyPr/>
        <a:lstStyle/>
        <a:p>
          <a:pPr>
            <a:defRPr sz="3600">
              <a:latin typeface="Arial Rounded MT Bold" pitchFamily="34" charset="0"/>
            </a:defRPr>
          </a:pPr>
          <a:endParaRPr lang="en-US"/>
        </a:p>
      </c:txPr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view3D>
      <c:rAngAx val="1"/>
    </c:view3D>
    <c:plotArea>
      <c:layout/>
      <c:bar3DChart>
        <c:barDir val="col"/>
        <c:grouping val="stacked"/>
        <c:ser>
          <c:idx val="0"/>
          <c:order val="0"/>
          <c:dLbls>
            <c:dLbl>
              <c:idx val="0"/>
              <c:layout>
                <c:manualLayout>
                  <c:x val="1.1437908496732029E-2"/>
                  <c:y val="-0.3599033816425122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53.66%</a:t>
                    </a:r>
                    <a:endParaRPr lang="en-US" dirty="0"/>
                  </a:p>
                </c:rich>
              </c:tx>
              <c:showVal val="1"/>
            </c:dLbl>
            <c:dLbl>
              <c:idx val="1"/>
              <c:layout>
                <c:manualLayout>
                  <c:x val="1.7973856209150325E-2"/>
                  <c:y val="-0.2753623188405798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29.27%</a:t>
                    </a:r>
                    <a:endParaRPr lang="en-US" dirty="0"/>
                  </a:p>
                </c:rich>
              </c:tx>
              <c:showVal val="1"/>
            </c:dLbl>
            <c:dLbl>
              <c:idx val="2"/>
              <c:layout>
                <c:manualLayout>
                  <c:x val="1.3071895424836603E-2"/>
                  <c:y val="-0.13285024154589378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2.44%</a:t>
                    </a:r>
                    <a:endParaRPr lang="en-US" dirty="0"/>
                  </a:p>
                </c:rich>
              </c:tx>
              <c:showVal val="1"/>
            </c:dLbl>
            <c:dLbl>
              <c:idx val="3"/>
              <c:layout>
                <c:manualLayout>
                  <c:x val="2.6143790849673214E-2"/>
                  <c:y val="-0.18840579710144939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14.63%</a:t>
                    </a:r>
                    <a:endParaRPr lang="en-US" dirty="0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3200">
                    <a:solidFill>
                      <a:srgbClr val="FF0000"/>
                    </a:solidFill>
                    <a:latin typeface="Berlin Sans FB" pitchFamily="34" charset="0"/>
                  </a:defRPr>
                </a:pPr>
                <a:endParaRPr lang="en-US"/>
              </a:p>
            </c:txPr>
            <c:showVal val="1"/>
          </c:dLbls>
          <c:cat>
            <c:strRef>
              <c:f>Sheet2!$B$24:$B$27</c:f>
              <c:strCache>
                <c:ptCount val="4"/>
                <c:pt idx="0">
                  <c:v>Smart Bro</c:v>
                </c:pt>
                <c:pt idx="1">
                  <c:v>Globe Tatto</c:v>
                </c:pt>
                <c:pt idx="2">
                  <c:v>Others</c:v>
                </c:pt>
                <c:pt idx="3">
                  <c:v>None</c:v>
                </c:pt>
              </c:strCache>
            </c:strRef>
          </c:cat>
          <c:val>
            <c:numRef>
              <c:f>Sheet2!$C$24:$C$27</c:f>
              <c:numCache>
                <c:formatCode>0.00</c:formatCode>
                <c:ptCount val="4"/>
                <c:pt idx="0">
                  <c:v>53.660000000000011</c:v>
                </c:pt>
                <c:pt idx="1">
                  <c:v>29.27</c:v>
                </c:pt>
                <c:pt idx="2" formatCode="General">
                  <c:v>2.44</c:v>
                </c:pt>
                <c:pt idx="3">
                  <c:v>14.63</c:v>
                </c:pt>
              </c:numCache>
            </c:numRef>
          </c:val>
        </c:ser>
        <c:dLbls>
          <c:showVal val="1"/>
        </c:dLbls>
        <c:gapWidth val="95"/>
        <c:gapDepth val="95"/>
        <c:shape val="box"/>
        <c:axId val="79615104"/>
        <c:axId val="79616640"/>
        <c:axId val="0"/>
      </c:bar3DChart>
      <c:catAx>
        <c:axId val="79615104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3600">
                <a:solidFill>
                  <a:srgbClr val="FF0000"/>
                </a:solidFill>
                <a:latin typeface="Berlin Sans FB" pitchFamily="34" charset="0"/>
              </a:defRPr>
            </a:pPr>
            <a:endParaRPr lang="en-US"/>
          </a:p>
        </c:txPr>
        <c:crossAx val="79616640"/>
        <c:crosses val="autoZero"/>
        <c:auto val="1"/>
        <c:lblAlgn val="ctr"/>
        <c:lblOffset val="100"/>
      </c:catAx>
      <c:valAx>
        <c:axId val="79616640"/>
        <c:scaling>
          <c:orientation val="minMax"/>
        </c:scaling>
        <c:delete val="1"/>
        <c:axPos val="l"/>
        <c:numFmt formatCode="0.00" sourceLinked="1"/>
        <c:majorTickMark val="none"/>
        <c:tickLblPos val="nextTo"/>
        <c:crossAx val="79615104"/>
        <c:crosses val="autoZero"/>
        <c:crossBetween val="between"/>
      </c:valAx>
    </c:plotArea>
    <c:plotVisOnly val="1"/>
  </c:chart>
  <c:spPr>
    <a:solidFill>
      <a:srgbClr val="FFFF00"/>
    </a:solidFill>
  </c:sp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16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explosion val="2"/>
          <c:dLbls>
            <c:dLbl>
              <c:idx val="0"/>
              <c:layout>
                <c:manualLayout>
                  <c:x val="-0.13496525824896891"/>
                  <c:y val="2.8169014084507043E-2"/>
                </c:manualLayout>
              </c:layout>
              <c:spPr/>
              <c:txPr>
                <a:bodyPr/>
                <a:lstStyle/>
                <a:p>
                  <a:pPr>
                    <a:defRPr sz="3600">
                      <a:latin typeface="Berlin Sans FB" pitchFamily="34" charset="0"/>
                    </a:defRPr>
                  </a:pPr>
                  <a:endParaRPr lang="en-US"/>
                </a:p>
              </c:txPr>
              <c:showCatName val="1"/>
              <c:showPercent val="1"/>
            </c:dLbl>
            <c:dLbl>
              <c:idx val="1"/>
              <c:layout>
                <c:manualLayout>
                  <c:x val="-0.27426470588235308"/>
                  <c:y val="-0.22702119927316777"/>
                </c:manualLayout>
              </c:layout>
              <c:spPr/>
              <c:txPr>
                <a:bodyPr/>
                <a:lstStyle/>
                <a:p>
                  <a:pPr>
                    <a:defRPr sz="3600">
                      <a:latin typeface="Berlin Sans FB" pitchFamily="34" charset="0"/>
                    </a:defRPr>
                  </a:pPr>
                  <a:endParaRPr lang="en-US"/>
                </a:p>
              </c:txPr>
              <c:showCatName val="1"/>
              <c:showPercent val="1"/>
            </c:dLbl>
            <c:dLbl>
              <c:idx val="2"/>
              <c:layout>
                <c:manualLayout>
                  <c:x val="0.23428509855385724"/>
                  <c:y val="-0.11503109226731274"/>
                </c:manualLayout>
              </c:layout>
              <c:spPr/>
              <c:txPr>
                <a:bodyPr/>
                <a:lstStyle/>
                <a:p>
                  <a:pPr>
                    <a:defRPr sz="3600">
                      <a:latin typeface="Berlin Sans FB" pitchFamily="34" charset="0"/>
                    </a:defRPr>
                  </a:pPr>
                  <a:endParaRPr lang="en-US"/>
                </a:p>
              </c:txPr>
              <c:showCatName val="1"/>
              <c:showPercent val="1"/>
            </c:dLbl>
            <c:dLbl>
              <c:idx val="3"/>
              <c:layout>
                <c:manualLayout>
                  <c:x val="9.0043873192321544E-2"/>
                  <c:y val="6.1538461538461556E-2"/>
                </c:manualLayout>
              </c:layout>
              <c:spPr/>
              <c:txPr>
                <a:bodyPr/>
                <a:lstStyle/>
                <a:p>
                  <a:pPr>
                    <a:defRPr sz="2000">
                      <a:solidFill>
                        <a:srgbClr val="FF0000"/>
                      </a:solidFill>
                      <a:latin typeface="Berlin Sans FB" pitchFamily="34" charset="0"/>
                    </a:defRPr>
                  </a:pPr>
                  <a:endParaRPr lang="en-US"/>
                </a:p>
              </c:txPr>
              <c:showCatName val="1"/>
              <c:showPercent val="1"/>
            </c:dLbl>
            <c:txPr>
              <a:bodyPr/>
              <a:lstStyle/>
              <a:p>
                <a:pPr>
                  <a:defRPr sz="2400">
                    <a:latin typeface="Berlin Sans FB" pitchFamily="34" charset="0"/>
                  </a:defRPr>
                </a:pPr>
                <a:endParaRPr lang="en-US"/>
              </a:p>
            </c:txPr>
            <c:showCatName val="1"/>
            <c:showPercent val="1"/>
          </c:dLbls>
          <c:cat>
            <c:strRef>
              <c:f>Sheet2!$B$40:$B$43</c:f>
              <c:strCache>
                <c:ptCount val="4"/>
                <c:pt idx="0">
                  <c:v>Very Often</c:v>
                </c:pt>
                <c:pt idx="1">
                  <c:v>Two Days or More</c:v>
                </c:pt>
                <c:pt idx="2">
                  <c:v>Never</c:v>
                </c:pt>
                <c:pt idx="3">
                  <c:v>No Information</c:v>
                </c:pt>
              </c:strCache>
            </c:strRef>
          </c:cat>
          <c:val>
            <c:numRef>
              <c:f>Sheet2!$C$40:$C$43</c:f>
              <c:numCache>
                <c:formatCode>General</c:formatCode>
                <c:ptCount val="4"/>
                <c:pt idx="0" formatCode="0.00">
                  <c:v>19.510000000000005</c:v>
                </c:pt>
                <c:pt idx="1">
                  <c:v>31.71</c:v>
                </c:pt>
                <c:pt idx="2">
                  <c:v>41.46</c:v>
                </c:pt>
                <c:pt idx="3" formatCode="0.00">
                  <c:v>7.3199999999999985</c:v>
                </c:pt>
              </c:numCache>
            </c:numRef>
          </c:val>
        </c:ser>
        <c:dLbls>
          <c:showCatName val="1"/>
          <c:showPercent val="1"/>
        </c:dLbls>
      </c:pie3DChart>
    </c:plotArea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8"/>
  <c:chart>
    <c:autoTitleDeleted val="1"/>
    <c:view3D>
      <c:rAngAx val="1"/>
    </c:view3D>
    <c:plotArea>
      <c:layout/>
      <c:bar3DChart>
        <c:barDir val="col"/>
        <c:grouping val="clustered"/>
        <c:ser>
          <c:idx val="0"/>
          <c:order val="0"/>
          <c:dLbls>
            <c:dLbl>
              <c:idx val="0"/>
              <c:layout>
                <c:manualLayout>
                  <c:x val="1.2012012012012029E-2"/>
                  <c:y val="2.4875621890547272E-3"/>
                </c:manualLayout>
              </c:layout>
              <c:tx>
                <c:rich>
                  <a:bodyPr/>
                  <a:lstStyle/>
                  <a:p>
                    <a:r>
                      <a:rPr lang="en-US" smtClean="0"/>
                      <a:t>34.15%</a:t>
                    </a:r>
                    <a:endParaRPr lang="en-US"/>
                  </a:p>
                </c:rich>
              </c:tx>
              <c:showVal val="1"/>
            </c:dLbl>
            <c:dLbl>
              <c:idx val="1"/>
              <c:layout>
                <c:manualLayout>
                  <c:x val="1.8018018018018021E-2"/>
                  <c:y val="2.4875621890547272E-3"/>
                </c:manualLayout>
              </c:layout>
              <c:tx>
                <c:rich>
                  <a:bodyPr/>
                  <a:lstStyle/>
                  <a:p>
                    <a:r>
                      <a:rPr lang="en-US" smtClean="0"/>
                      <a:t>34.15%</a:t>
                    </a:r>
                    <a:endParaRPr lang="en-US"/>
                  </a:p>
                </c:rich>
              </c:tx>
              <c:showVal val="1"/>
            </c:dLbl>
            <c:dLbl>
              <c:idx val="2"/>
              <c:layout>
                <c:manualLayout>
                  <c:x val="3.1531531531531536E-2"/>
                  <c:y val="-2.4875621890547272E-3"/>
                </c:manualLayout>
              </c:layout>
              <c:tx>
                <c:rich>
                  <a:bodyPr/>
                  <a:lstStyle/>
                  <a:p>
                    <a:r>
                      <a:rPr lang="en-US" smtClean="0"/>
                      <a:t>29.27%</a:t>
                    </a:r>
                    <a:endParaRPr lang="en-US"/>
                  </a:p>
                </c:rich>
              </c:tx>
              <c:showVal val="1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mtClean="0"/>
                      <a:t>2.43%</a:t>
                    </a:r>
                    <a:endParaRPr lang="en-US" dirty="0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3600">
                    <a:latin typeface="Aharoni" pitchFamily="2" charset="-79"/>
                    <a:cs typeface="Aharoni" pitchFamily="2" charset="-79"/>
                  </a:defRPr>
                </a:pPr>
                <a:endParaRPr lang="en-US"/>
              </a:p>
            </c:txPr>
            <c:showVal val="1"/>
          </c:dLbls>
          <c:cat>
            <c:strRef>
              <c:f>Sheet2!$B$51:$B$54</c:f>
              <c:strCache>
                <c:ptCount val="4"/>
                <c:pt idx="0">
                  <c:v>Good</c:v>
                </c:pt>
                <c:pt idx="1">
                  <c:v>Fair</c:v>
                </c:pt>
                <c:pt idx="2">
                  <c:v>Poor</c:v>
                </c:pt>
                <c:pt idx="3">
                  <c:v>No Information</c:v>
                </c:pt>
              </c:strCache>
            </c:strRef>
          </c:cat>
          <c:val>
            <c:numRef>
              <c:f>Sheet2!$C$51:$C$54</c:f>
              <c:numCache>
                <c:formatCode>General</c:formatCode>
                <c:ptCount val="4"/>
                <c:pt idx="0" formatCode="0.00">
                  <c:v>34.15</c:v>
                </c:pt>
                <c:pt idx="1">
                  <c:v>34.15</c:v>
                </c:pt>
                <c:pt idx="2">
                  <c:v>29.27</c:v>
                </c:pt>
                <c:pt idx="3" formatCode="0.00">
                  <c:v>2.4299999999999997</c:v>
                </c:pt>
              </c:numCache>
            </c:numRef>
          </c:val>
        </c:ser>
        <c:dLbls>
          <c:showVal val="1"/>
        </c:dLbls>
        <c:shape val="cone"/>
        <c:axId val="80046720"/>
        <c:axId val="80077184"/>
        <c:axId val="0"/>
      </c:bar3DChart>
      <c:catAx>
        <c:axId val="80046720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2000">
                <a:latin typeface="Aharoni" pitchFamily="2" charset="-79"/>
                <a:cs typeface="Aharoni" pitchFamily="2" charset="-79"/>
              </a:defRPr>
            </a:pPr>
            <a:endParaRPr lang="en-US"/>
          </a:p>
        </c:txPr>
        <c:crossAx val="80077184"/>
        <c:crosses val="autoZero"/>
        <c:auto val="1"/>
        <c:lblAlgn val="ctr"/>
        <c:lblOffset val="100"/>
      </c:catAx>
      <c:valAx>
        <c:axId val="80077184"/>
        <c:scaling>
          <c:orientation val="minMax"/>
        </c:scaling>
        <c:delete val="1"/>
        <c:axPos val="l"/>
        <c:numFmt formatCode="0.00" sourceLinked="1"/>
        <c:tickLblPos val="nextTo"/>
        <c:crossAx val="80046720"/>
        <c:crosses val="autoZero"/>
        <c:crossBetween val="between"/>
      </c:valAx>
    </c:plotArea>
    <c:plotVisOnly val="1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autoTitleDeleted val="1"/>
    <c:view3D>
      <c:rAngAx val="1"/>
    </c:view3D>
    <c:plotArea>
      <c:layout/>
      <c:bar3DChart>
        <c:barDir val="col"/>
        <c:grouping val="clustered"/>
        <c:ser>
          <c:idx val="0"/>
          <c:order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19.51%</a:t>
                    </a:r>
                    <a:endParaRPr lang="en-US"/>
                  </a:p>
                </c:rich>
              </c:tx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26.83%</a:t>
                    </a:r>
                    <a:endParaRPr lang="en-US"/>
                  </a:p>
                </c:rich>
              </c:tx>
              <c:showVal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48.78%</a:t>
                    </a:r>
                    <a:endParaRPr lang="en-US"/>
                  </a:p>
                </c:rich>
              </c:tx>
              <c:showVal val="1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mtClean="0"/>
                      <a:t>4.88%</a:t>
                    </a:r>
                    <a:endParaRPr lang="en-US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3600">
                    <a:solidFill>
                      <a:srgbClr val="FF0000"/>
                    </a:solidFill>
                    <a:latin typeface="Aharoni" pitchFamily="2" charset="-79"/>
                    <a:cs typeface="Aharoni" pitchFamily="2" charset="-79"/>
                  </a:defRPr>
                </a:pPr>
                <a:endParaRPr lang="en-US"/>
              </a:p>
            </c:txPr>
            <c:showVal val="1"/>
          </c:dLbls>
          <c:cat>
            <c:strRef>
              <c:f>Sheet2!$B$58:$B$61</c:f>
              <c:strCache>
                <c:ptCount val="4"/>
                <c:pt idx="0">
                  <c:v>Good</c:v>
                </c:pt>
                <c:pt idx="1">
                  <c:v>Fair</c:v>
                </c:pt>
                <c:pt idx="2">
                  <c:v>Poor</c:v>
                </c:pt>
                <c:pt idx="3">
                  <c:v>No Information</c:v>
                </c:pt>
              </c:strCache>
            </c:strRef>
          </c:cat>
          <c:val>
            <c:numRef>
              <c:f>Sheet2!$C$58:$C$61</c:f>
              <c:numCache>
                <c:formatCode>General</c:formatCode>
                <c:ptCount val="4"/>
                <c:pt idx="0" formatCode="0.00">
                  <c:v>19.510000000000005</c:v>
                </c:pt>
                <c:pt idx="1">
                  <c:v>26.830000000000005</c:v>
                </c:pt>
                <c:pt idx="2">
                  <c:v>48.78</c:v>
                </c:pt>
                <c:pt idx="3" formatCode="0.00">
                  <c:v>4.88</c:v>
                </c:pt>
              </c:numCache>
            </c:numRef>
          </c:val>
        </c:ser>
        <c:dLbls>
          <c:showVal val="1"/>
        </c:dLbls>
        <c:shape val="pyramid"/>
        <c:axId val="80835328"/>
        <c:axId val="80836864"/>
        <c:axId val="0"/>
      </c:bar3DChart>
      <c:catAx>
        <c:axId val="80835328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2200">
                <a:solidFill>
                  <a:srgbClr val="FF0000"/>
                </a:solidFill>
                <a:latin typeface="Aharoni" pitchFamily="2" charset="-79"/>
                <a:cs typeface="Aharoni" pitchFamily="2" charset="-79"/>
              </a:defRPr>
            </a:pPr>
            <a:endParaRPr lang="en-US"/>
          </a:p>
        </c:txPr>
        <c:crossAx val="80836864"/>
        <c:crosses val="autoZero"/>
        <c:auto val="1"/>
        <c:lblAlgn val="ctr"/>
        <c:lblOffset val="100"/>
      </c:catAx>
      <c:valAx>
        <c:axId val="80836864"/>
        <c:scaling>
          <c:orientation val="minMax"/>
        </c:scaling>
        <c:delete val="1"/>
        <c:axPos val="l"/>
        <c:numFmt formatCode="0.00" sourceLinked="1"/>
        <c:tickLblPos val="nextTo"/>
        <c:crossAx val="80835328"/>
        <c:crosses val="autoZero"/>
        <c:crossBetween val="between"/>
      </c:valAx>
    </c:plotArea>
    <c:plotVisOnly val="1"/>
  </c:chart>
  <c:spPr>
    <a:solidFill>
      <a:srgbClr val="FFFF00"/>
    </a:solidFill>
  </c:sp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4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dPt>
            <c:idx val="0"/>
            <c:explosion val="9"/>
          </c:dPt>
          <c:dPt>
            <c:idx val="1"/>
            <c:explosion val="15"/>
          </c:dPt>
          <c:dLbls>
            <c:dLbl>
              <c:idx val="0"/>
              <c:layout>
                <c:manualLayout>
                  <c:x val="-0.22168604508548581"/>
                  <c:y val="-0.14875013123359579"/>
                </c:manualLayout>
              </c:layout>
              <c:tx>
                <c:rich>
                  <a:bodyPr/>
                  <a:lstStyle/>
                  <a:p>
                    <a:pPr>
                      <a:defRPr sz="3200">
                        <a:solidFill>
                          <a:schemeClr val="bg1"/>
                        </a:solidFill>
                        <a:latin typeface="Aharoni" pitchFamily="2" charset="-79"/>
                        <a:cs typeface="Aharoni" pitchFamily="2" charset="-79"/>
                      </a:defRPr>
                    </a:pPr>
                    <a:r>
                      <a:rPr lang="en-US" sz="6000" dirty="0" smtClean="0">
                        <a:solidFill>
                          <a:schemeClr val="bg1"/>
                        </a:solidFill>
                      </a:rPr>
                      <a:t>
51%</a:t>
                    </a:r>
                    <a:endParaRPr lang="en-US" sz="6000" dirty="0">
                      <a:solidFill>
                        <a:schemeClr val="bg1"/>
                      </a:solidFill>
                    </a:endParaRPr>
                  </a:p>
                </c:rich>
              </c:tx>
              <c:spPr/>
              <c:showCatName val="1"/>
              <c:showPercent val="1"/>
            </c:dLbl>
            <c:dLbl>
              <c:idx val="1"/>
              <c:layout>
                <c:manualLayout>
                  <c:x val="0.27005838055289827"/>
                  <c:y val="0.16662397200349957"/>
                </c:manualLayout>
              </c:layout>
              <c:tx>
                <c:rich>
                  <a:bodyPr/>
                  <a:lstStyle/>
                  <a:p>
                    <a:pPr>
                      <a:defRPr sz="3200">
                        <a:solidFill>
                          <a:schemeClr val="bg1"/>
                        </a:solidFill>
                        <a:latin typeface="Aharoni" pitchFamily="2" charset="-79"/>
                        <a:cs typeface="Aharoni" pitchFamily="2" charset="-79"/>
                      </a:defRPr>
                    </a:pPr>
                    <a:r>
                      <a:rPr lang="en-US" sz="6000" dirty="0" smtClean="0">
                        <a:solidFill>
                          <a:schemeClr val="bg1"/>
                        </a:solidFill>
                      </a:rPr>
                      <a:t>49</a:t>
                    </a:r>
                    <a:r>
                      <a:rPr lang="en-US" sz="6000" dirty="0">
                        <a:solidFill>
                          <a:schemeClr val="bg1"/>
                        </a:solidFill>
                      </a:rPr>
                      <a:t>%</a:t>
                    </a:r>
                  </a:p>
                </c:rich>
              </c:tx>
              <c:spPr/>
              <c:showCatName val="1"/>
              <c:showPercent val="1"/>
            </c:dLbl>
            <c:txPr>
              <a:bodyPr/>
              <a:lstStyle/>
              <a:p>
                <a:pPr>
                  <a:defRPr sz="3200">
                    <a:latin typeface="Aharoni" pitchFamily="2" charset="-79"/>
                    <a:cs typeface="Aharoni" pitchFamily="2" charset="-79"/>
                  </a:defRPr>
                </a:pPr>
                <a:endParaRPr lang="en-US"/>
              </a:p>
            </c:txPr>
            <c:showCatName val="1"/>
            <c:showPercent val="1"/>
          </c:dLbls>
          <c:cat>
            <c:strRef>
              <c:f>Sheet2!$B$46:$B$47</c:f>
              <c:strCache>
                <c:ptCount val="2"/>
                <c:pt idx="0">
                  <c:v>Schools With Access to DepEd Catanduanes Website</c:v>
                </c:pt>
                <c:pt idx="1">
                  <c:v>School Not Accessing the Website</c:v>
                </c:pt>
              </c:strCache>
            </c:strRef>
          </c:cat>
          <c:val>
            <c:numRef>
              <c:f>Sheet2!$C$46:$C$47</c:f>
              <c:numCache>
                <c:formatCode>0.00</c:formatCode>
                <c:ptCount val="2"/>
                <c:pt idx="0">
                  <c:v>51.220000000000013</c:v>
                </c:pt>
                <c:pt idx="1">
                  <c:v>48.78</c:v>
                </c:pt>
              </c:numCache>
            </c:numRef>
          </c:val>
        </c:ser>
        <c:dLbls>
          <c:showCatName val="1"/>
          <c:showPercent val="1"/>
        </c:dLbls>
      </c:pie3DChart>
    </c:plotArea>
    <c:plotVisOnly val="1"/>
  </c:chart>
  <c:externalData r:id="rId1"/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style val="16"/>
  <c:chart>
    <c:autoTitleDeleted val="1"/>
    <c:view3D>
      <c:rAngAx val="1"/>
    </c:view3D>
    <c:plotArea>
      <c:layout>
        <c:manualLayout>
          <c:layoutTarget val="inner"/>
          <c:xMode val="edge"/>
          <c:yMode val="edge"/>
          <c:x val="1.7295597484276729E-2"/>
          <c:y val="7.4626865671641784E-2"/>
          <c:w val="0.96540880503144655"/>
          <c:h val="0.68601598307674228"/>
        </c:manualLayout>
      </c:layout>
      <c:bar3DChart>
        <c:barDir val="col"/>
        <c:grouping val="stacked"/>
        <c:ser>
          <c:idx val="0"/>
          <c:order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76.83%</a:t>
                    </a:r>
                    <a:endParaRPr lang="en-US"/>
                  </a:p>
                </c:rich>
              </c:tx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19.51%</a:t>
                    </a:r>
                    <a:endParaRPr lang="en-US"/>
                  </a:p>
                </c:rich>
              </c:tx>
              <c:showVal val="1"/>
            </c:dLbl>
            <c:dLbl>
              <c:idx val="2"/>
              <c:layout>
                <c:manualLayout>
                  <c:x val="9.4339622641509448E-3"/>
                  <c:y val="-4.2288557213930281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3.66%</a:t>
                    </a:r>
                    <a:endParaRPr lang="en-US" dirty="0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2800">
                    <a:latin typeface="Berlin Sans FB" pitchFamily="34" charset="0"/>
                  </a:defRPr>
                </a:pPr>
                <a:endParaRPr lang="en-US"/>
              </a:p>
            </c:txPr>
            <c:showVal val="1"/>
          </c:dLbls>
          <c:cat>
            <c:strRef>
              <c:f>graph!$B$2:$B$4</c:f>
              <c:strCache>
                <c:ptCount val="3"/>
                <c:pt idx="0">
                  <c:v>School Property</c:v>
                </c:pt>
                <c:pt idx="1">
                  <c:v>Personal Property</c:v>
                </c:pt>
                <c:pt idx="2">
                  <c:v>No Computer</c:v>
                </c:pt>
              </c:strCache>
            </c:strRef>
          </c:cat>
          <c:val>
            <c:numRef>
              <c:f>graph!$C$2:$C$4</c:f>
              <c:numCache>
                <c:formatCode>0.00</c:formatCode>
                <c:ptCount val="3"/>
                <c:pt idx="0">
                  <c:v>76.83</c:v>
                </c:pt>
                <c:pt idx="1">
                  <c:v>19.510000000000005</c:v>
                </c:pt>
                <c:pt idx="2">
                  <c:v>3.66</c:v>
                </c:pt>
              </c:numCache>
            </c:numRef>
          </c:val>
        </c:ser>
        <c:dLbls>
          <c:showVal val="1"/>
        </c:dLbls>
        <c:gapWidth val="95"/>
        <c:gapDepth val="95"/>
        <c:shape val="box"/>
        <c:axId val="80890880"/>
        <c:axId val="81298560"/>
        <c:axId val="0"/>
      </c:bar3DChart>
      <c:catAx>
        <c:axId val="80890880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2800">
                <a:latin typeface="Berlin Sans FB" pitchFamily="34" charset="0"/>
              </a:defRPr>
            </a:pPr>
            <a:endParaRPr lang="en-US"/>
          </a:p>
        </c:txPr>
        <c:crossAx val="81298560"/>
        <c:crosses val="autoZero"/>
        <c:auto val="1"/>
        <c:lblAlgn val="ctr"/>
        <c:lblOffset val="100"/>
      </c:catAx>
      <c:valAx>
        <c:axId val="81298560"/>
        <c:scaling>
          <c:orientation val="minMax"/>
        </c:scaling>
        <c:delete val="1"/>
        <c:axPos val="l"/>
        <c:numFmt formatCode="0.00" sourceLinked="1"/>
        <c:majorTickMark val="none"/>
        <c:tickLblPos val="nextTo"/>
        <c:crossAx val="80890880"/>
        <c:crosses val="autoZero"/>
        <c:crossBetween val="between"/>
      </c:valAx>
    </c:plotArea>
    <c:plotVisOnly val="1"/>
  </c:chart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32"/>
  <c:chart>
    <c:autoTitleDeleted val="1"/>
    <c:view3D>
      <c:rAngAx val="1"/>
    </c:view3D>
    <c:plotArea>
      <c:layout/>
      <c:bar3DChart>
        <c:barDir val="col"/>
        <c:grouping val="clustered"/>
        <c:ser>
          <c:idx val="0"/>
          <c:order val="0"/>
          <c:dLbls>
            <c:dLbl>
              <c:idx val="0"/>
              <c:layout>
                <c:manualLayout>
                  <c:x val="2.2321428571428579E-2"/>
                  <c:y val="-2.9279279279279299E-2"/>
                </c:manualLayout>
              </c:layout>
              <c:tx>
                <c:rich>
                  <a:bodyPr/>
                  <a:lstStyle/>
                  <a:p>
                    <a:r>
                      <a:rPr lang="en-US" smtClean="0"/>
                      <a:t>30.49%</a:t>
                    </a:r>
                    <a:endParaRPr lang="en-US"/>
                  </a:p>
                </c:rich>
              </c:tx>
              <c:showVal val="1"/>
            </c:dLbl>
            <c:dLbl>
              <c:idx val="1"/>
              <c:layout>
                <c:manualLayout>
                  <c:x val="2.0833333333333343E-2"/>
                  <c:y val="-2.7027027027027046E-2"/>
                </c:manualLayout>
              </c:layout>
              <c:tx>
                <c:rich>
                  <a:bodyPr/>
                  <a:lstStyle/>
                  <a:p>
                    <a:r>
                      <a:rPr lang="en-US" smtClean="0"/>
                      <a:t>50.61%</a:t>
                    </a:r>
                    <a:endParaRPr lang="en-US"/>
                  </a:p>
                </c:rich>
              </c:tx>
              <c:showVal val="1"/>
            </c:dLbl>
            <c:dLbl>
              <c:idx val="2"/>
              <c:layout>
                <c:manualLayout>
                  <c:x val="3.273809523809524E-2"/>
                  <c:y val="-9.0090090090090176E-3"/>
                </c:manualLayout>
              </c:layout>
              <c:tx>
                <c:rich>
                  <a:bodyPr/>
                  <a:lstStyle/>
                  <a:p>
                    <a:r>
                      <a:rPr lang="en-US" smtClean="0"/>
                      <a:t>16.46%</a:t>
                    </a:r>
                    <a:endParaRPr lang="en-US"/>
                  </a:p>
                </c:rich>
              </c:tx>
              <c:showVal val="1"/>
            </c:dLbl>
            <c:dLbl>
              <c:idx val="3"/>
              <c:layout>
                <c:manualLayout>
                  <c:x val="1.9345238095238106E-2"/>
                  <c:y val="-3.1531531531531536E-2"/>
                </c:manualLayout>
              </c:layout>
              <c:tx>
                <c:rich>
                  <a:bodyPr/>
                  <a:lstStyle/>
                  <a:p>
                    <a:r>
                      <a:rPr lang="en-US" smtClean="0"/>
                      <a:t>2.44%</a:t>
                    </a:r>
                    <a:endParaRPr lang="en-US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3600">
                    <a:latin typeface="Berlin Sans FB" pitchFamily="34" charset="0"/>
                  </a:defRPr>
                </a:pPr>
                <a:endParaRPr lang="en-US"/>
              </a:p>
            </c:txPr>
            <c:showVal val="1"/>
          </c:dLbls>
          <c:cat>
            <c:strRef>
              <c:f>graph!$B$10:$B$13</c:f>
              <c:strCache>
                <c:ptCount val="4"/>
                <c:pt idx="0">
                  <c:v>Globe Tattoo</c:v>
                </c:pt>
                <c:pt idx="1">
                  <c:v>Smart Bro</c:v>
                </c:pt>
                <c:pt idx="2">
                  <c:v>None</c:v>
                </c:pt>
                <c:pt idx="3">
                  <c:v>Others</c:v>
                </c:pt>
              </c:strCache>
            </c:strRef>
          </c:cat>
          <c:val>
            <c:numRef>
              <c:f>graph!$C$10:$C$13</c:f>
              <c:numCache>
                <c:formatCode>0.00</c:formatCode>
                <c:ptCount val="4"/>
                <c:pt idx="0">
                  <c:v>30.49</c:v>
                </c:pt>
                <c:pt idx="1">
                  <c:v>50.61</c:v>
                </c:pt>
                <c:pt idx="2">
                  <c:v>16.459999999999994</c:v>
                </c:pt>
                <c:pt idx="3">
                  <c:v>2.44</c:v>
                </c:pt>
              </c:numCache>
            </c:numRef>
          </c:val>
        </c:ser>
        <c:dLbls>
          <c:showVal val="1"/>
        </c:dLbls>
        <c:shape val="box"/>
        <c:axId val="81326464"/>
        <c:axId val="81328000"/>
        <c:axId val="0"/>
      </c:bar3DChart>
      <c:catAx>
        <c:axId val="81326464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3600">
                <a:latin typeface="Berlin Sans FB" pitchFamily="34" charset="0"/>
              </a:defRPr>
            </a:pPr>
            <a:endParaRPr lang="en-US"/>
          </a:p>
        </c:txPr>
        <c:crossAx val="81328000"/>
        <c:crosses val="autoZero"/>
        <c:auto val="1"/>
        <c:lblAlgn val="ctr"/>
        <c:lblOffset val="100"/>
      </c:catAx>
      <c:valAx>
        <c:axId val="81328000"/>
        <c:scaling>
          <c:orientation val="minMax"/>
        </c:scaling>
        <c:delete val="1"/>
        <c:axPos val="l"/>
        <c:numFmt formatCode="0.00" sourceLinked="1"/>
        <c:majorTickMark val="none"/>
        <c:tickLblPos val="nextTo"/>
        <c:crossAx val="81326464"/>
        <c:crosses val="autoZero"/>
        <c:crossBetween val="between"/>
      </c:valAx>
    </c:plotArea>
    <c:plotVisOnly val="1"/>
  </c:chart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explosion val="31"/>
          <c:dPt>
            <c:idx val="0"/>
            <c:explosion val="3"/>
          </c:dPt>
          <c:dPt>
            <c:idx val="1"/>
            <c:explosion val="11"/>
          </c:dPt>
          <c:dPt>
            <c:idx val="2"/>
            <c:explosion val="2"/>
          </c:dPt>
          <c:dPt>
            <c:idx val="3"/>
            <c:explosion val="14"/>
          </c:dPt>
          <c:dLbls>
            <c:dLbl>
              <c:idx val="0"/>
              <c:layout>
                <c:manualLayout>
                  <c:x val="-7.5463031743673581E-2"/>
                  <c:y val="3.0303030303030311E-2"/>
                </c:manualLayout>
              </c:layout>
              <c:showCatName val="1"/>
              <c:showPercent val="1"/>
            </c:dLbl>
            <c:dLbl>
              <c:idx val="1"/>
              <c:layout>
                <c:manualLayout>
                  <c:x val="-0.23910785915911453"/>
                  <c:y val="-0.25248468941382346"/>
                </c:manualLayout>
              </c:layout>
              <c:showCatName val="1"/>
              <c:showPercent val="1"/>
            </c:dLbl>
            <c:dLbl>
              <c:idx val="2"/>
              <c:layout>
                <c:manualLayout>
                  <c:x val="0.21573899371069194"/>
                  <c:y val="4.1693112224608302E-2"/>
                </c:manualLayout>
              </c:layout>
              <c:showCatName val="1"/>
              <c:showPercent val="1"/>
            </c:dLbl>
            <c:dLbl>
              <c:idx val="3"/>
              <c:layout>
                <c:manualLayout>
                  <c:x val="3.8823107017283233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sz="2000" dirty="0">
                        <a:solidFill>
                          <a:srgbClr val="FF0000"/>
                        </a:solidFill>
                      </a:rPr>
                      <a:t>No Information
2%</a:t>
                    </a:r>
                  </a:p>
                </c:rich>
              </c:tx>
              <c:showCatName val="1"/>
              <c:showPercent val="1"/>
            </c:dLbl>
            <c:txPr>
              <a:bodyPr/>
              <a:lstStyle/>
              <a:p>
                <a:pPr>
                  <a:defRPr sz="2800">
                    <a:latin typeface="Berlin Sans FB" pitchFamily="34" charset="0"/>
                  </a:defRPr>
                </a:pPr>
                <a:endParaRPr lang="en-US"/>
              </a:p>
            </c:txPr>
            <c:showCatName val="1"/>
            <c:showPercent val="1"/>
          </c:dLbls>
          <c:cat>
            <c:strRef>
              <c:f>graph!$B$20:$B$23</c:f>
              <c:strCache>
                <c:ptCount val="4"/>
                <c:pt idx="0">
                  <c:v>Very Often</c:v>
                </c:pt>
                <c:pt idx="1">
                  <c:v>Two Days or More</c:v>
                </c:pt>
                <c:pt idx="2">
                  <c:v>Never</c:v>
                </c:pt>
                <c:pt idx="3">
                  <c:v>No Information</c:v>
                </c:pt>
              </c:strCache>
            </c:strRef>
          </c:cat>
          <c:val>
            <c:numRef>
              <c:f>graph!$C$20:$C$23</c:f>
              <c:numCache>
                <c:formatCode>0.00</c:formatCode>
                <c:ptCount val="4"/>
                <c:pt idx="0">
                  <c:v>14.63</c:v>
                </c:pt>
                <c:pt idx="1">
                  <c:v>45.120000000000012</c:v>
                </c:pt>
                <c:pt idx="2">
                  <c:v>38.410000000000004</c:v>
                </c:pt>
                <c:pt idx="3">
                  <c:v>1.84</c:v>
                </c:pt>
              </c:numCache>
            </c:numRef>
          </c:val>
        </c:ser>
        <c:dLbls>
          <c:showCatName val="1"/>
          <c:showPercent val="1"/>
        </c:dLbls>
      </c:pie3DChart>
    </c:plotArea>
    <c:plotVisOnly val="1"/>
  </c:chart>
  <c:externalData r:id="rId1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0.41565</cdr:x>
      <cdr:y>0.08</cdr:y>
    </cdr:from>
    <cdr:to>
      <cdr:x>1</cdr:x>
      <cdr:y>0.29003</cdr:y>
    </cdr:to>
    <cdr:sp macro="" textlink="">
      <cdr:nvSpPr>
        <cdr:cNvPr id="2" name="Rectangle 1"/>
        <cdr:cNvSpPr/>
      </cdr:nvSpPr>
      <cdr:spPr>
        <a:xfrm xmlns:a="http://schemas.openxmlformats.org/drawingml/2006/main">
          <a:off x="3922354" y="457200"/>
          <a:ext cx="4764446" cy="1200329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lIns="91440" tIns="45720" rIns="91440" bIns="45720">
          <a:spAutoFit/>
        </a:bodyPr>
        <a:lstStyle xmlns:a="http://schemas.openxmlformats.org/drawingml/2006/main"/>
        <a:p xmlns:a="http://schemas.openxmlformats.org/drawingml/2006/main">
          <a:pPr algn="ctr"/>
          <a:r>
            <a:rPr lang="en-US" sz="3600" b="1" spc="50" dirty="0" smtClean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rPr>
            <a:t>Percentage of Internet </a:t>
          </a:r>
        </a:p>
        <a:p xmlns:a="http://schemas.openxmlformats.org/drawingml/2006/main">
          <a:pPr algn="ctr"/>
          <a:r>
            <a:rPr lang="en-US" sz="3600" b="1" spc="50" dirty="0" smtClean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rPr>
            <a:t>Users per Week</a:t>
          </a:r>
          <a:endParaRPr lang="en-US" sz="3600" b="1" spc="50" dirty="0">
            <a:ln w="12700" cmpd="sng">
              <a:solidFill>
                <a:schemeClr val="accent6">
                  <a:satMod val="120000"/>
                  <a:shade val="80000"/>
                </a:schemeClr>
              </a:solidFill>
              <a:prstDash val="solid"/>
            </a:ln>
            <a:solidFill>
              <a:schemeClr val="accent6">
                <a:tint val="1000"/>
              </a:schemeClr>
            </a:solidFill>
            <a:effectLst>
              <a:glow rad="53100">
                <a:schemeClr val="accent6">
                  <a:satMod val="180000"/>
                  <a:alpha val="30000"/>
                </a:schemeClr>
              </a:glow>
            </a:effectLst>
          </a:endParaRPr>
        </a:p>
      </cdr:txBody>
    </cdr:sp>
  </cdr:relSizeAnchor>
  <cdr:relSizeAnchor xmlns:cdr="http://schemas.openxmlformats.org/drawingml/2006/chartDrawing">
    <cdr:from>
      <cdr:x>0.06542</cdr:x>
      <cdr:y>0.17333</cdr:y>
    </cdr:from>
    <cdr:to>
      <cdr:x>0.43744</cdr:x>
      <cdr:y>0.4803</cdr:y>
    </cdr:to>
    <cdr:sp macro="" textlink="">
      <cdr:nvSpPr>
        <cdr:cNvPr id="3" name="Rectangle 2"/>
        <cdr:cNvSpPr/>
      </cdr:nvSpPr>
      <cdr:spPr>
        <a:xfrm xmlns:a="http://schemas.openxmlformats.org/drawingml/2006/main">
          <a:off x="533400" y="990600"/>
          <a:ext cx="3033203" cy="1754326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lIns="91440" tIns="45720" rIns="91440" bIns="45720">
          <a:spAutoFit/>
        </a:bodyPr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pPr algn="ctr"/>
          <a:r>
            <a:rPr lang="en-US" sz="3600" b="1" spc="50" dirty="0" smtClean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rPr>
            <a:t>Percentage of </a:t>
          </a:r>
        </a:p>
        <a:p xmlns:a="http://schemas.openxmlformats.org/drawingml/2006/main">
          <a:pPr algn="ctr"/>
          <a:r>
            <a:rPr lang="en-US" sz="3600" b="1" spc="50" dirty="0" smtClean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rPr>
            <a:t>Non-Internet </a:t>
          </a:r>
        </a:p>
        <a:p xmlns:a="http://schemas.openxmlformats.org/drawingml/2006/main">
          <a:pPr algn="ctr"/>
          <a:r>
            <a:rPr lang="en-US" sz="3600" b="1" spc="50" dirty="0" smtClean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rPr>
            <a:t>Users </a:t>
          </a:r>
          <a:endParaRPr lang="en-US" sz="3600" b="1" spc="50" dirty="0">
            <a:ln w="12700" cmpd="sng">
              <a:solidFill>
                <a:schemeClr val="accent6">
                  <a:satMod val="120000"/>
                  <a:shade val="80000"/>
                </a:schemeClr>
              </a:solidFill>
              <a:prstDash val="solid"/>
            </a:ln>
            <a:solidFill>
              <a:schemeClr val="accent6">
                <a:tint val="1000"/>
              </a:schemeClr>
            </a:solidFill>
            <a:effectLst>
              <a:glow rad="53100">
                <a:schemeClr val="accent6">
                  <a:satMod val="180000"/>
                  <a:alpha val="30000"/>
                </a:schemeClr>
              </a:glow>
            </a:effectLst>
          </a:endParaRP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512DB-96CB-46DE-8226-35C3BA183556}" type="datetimeFigureOut">
              <a:rPr lang="en-US" smtClean="0"/>
              <a:pPr/>
              <a:t>7/20/2014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5CA1D-66D3-4971-B5D2-F6113B56AE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512DB-96CB-46DE-8226-35C3BA183556}" type="datetimeFigureOut">
              <a:rPr lang="en-US" smtClean="0"/>
              <a:pPr/>
              <a:t>7/20/2014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5CA1D-66D3-4971-B5D2-F6113B56AE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512DB-96CB-46DE-8226-35C3BA183556}" type="datetimeFigureOut">
              <a:rPr lang="en-US" smtClean="0"/>
              <a:pPr/>
              <a:t>7/20/2014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5CA1D-66D3-4971-B5D2-F6113B56AE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512DB-96CB-46DE-8226-35C3BA183556}" type="datetimeFigureOut">
              <a:rPr lang="en-US" smtClean="0"/>
              <a:pPr/>
              <a:t>7/20/2014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5CA1D-66D3-4971-B5D2-F6113B56AE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512DB-96CB-46DE-8226-35C3BA183556}" type="datetimeFigureOut">
              <a:rPr lang="en-US" smtClean="0"/>
              <a:pPr/>
              <a:t>7/20/2014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5CA1D-66D3-4971-B5D2-F6113B56AE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512DB-96CB-46DE-8226-35C3BA183556}" type="datetimeFigureOut">
              <a:rPr lang="en-US" smtClean="0"/>
              <a:pPr/>
              <a:t>7/20/2014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5CA1D-66D3-4971-B5D2-F6113B56AE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512DB-96CB-46DE-8226-35C3BA183556}" type="datetimeFigureOut">
              <a:rPr lang="en-US" smtClean="0"/>
              <a:pPr/>
              <a:t>7/20/2014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5CA1D-66D3-4971-B5D2-F6113B56AE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512DB-96CB-46DE-8226-35C3BA183556}" type="datetimeFigureOut">
              <a:rPr lang="en-US" smtClean="0"/>
              <a:pPr/>
              <a:t>7/20/2014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5CA1D-66D3-4971-B5D2-F6113B56AE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512DB-96CB-46DE-8226-35C3BA183556}" type="datetimeFigureOut">
              <a:rPr lang="en-US" smtClean="0"/>
              <a:pPr/>
              <a:t>7/20/2014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5CA1D-66D3-4971-B5D2-F6113B56AE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512DB-96CB-46DE-8226-35C3BA183556}" type="datetimeFigureOut">
              <a:rPr lang="en-US" smtClean="0"/>
              <a:pPr/>
              <a:t>7/20/2014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5CA1D-66D3-4971-B5D2-F6113B56AE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512DB-96CB-46DE-8226-35C3BA183556}" type="datetimeFigureOut">
              <a:rPr lang="en-US" smtClean="0"/>
              <a:pPr/>
              <a:t>7/20/2014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5CA1D-66D3-4971-B5D2-F6113B56AE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33FB29"/>
            </a:gs>
            <a:gs pos="39999">
              <a:srgbClr val="85C2FF"/>
            </a:gs>
            <a:gs pos="70000">
              <a:srgbClr val="C4D6EB"/>
            </a:gs>
            <a:gs pos="100000">
              <a:srgbClr val="5665F8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9512DB-96CB-46DE-8226-35C3BA183556}" type="datetimeFigureOut">
              <a:rPr lang="en-US" smtClean="0"/>
              <a:pPr/>
              <a:t>7/20/2014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95CA1D-66D3-4971-B5D2-F6113B56AE3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manny\Desktop\drafts\LOGO AND BANNERS\adsD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47800" y="1"/>
            <a:ext cx="6248400" cy="2133600"/>
          </a:xfrm>
          <a:prstGeom prst="rect">
            <a:avLst/>
          </a:prstGeom>
          <a:noFill/>
        </p:spPr>
      </p:pic>
      <p:sp>
        <p:nvSpPr>
          <p:cNvPr id="3" name="Rectangle 2"/>
          <p:cNvSpPr/>
          <p:nvPr/>
        </p:nvSpPr>
        <p:spPr>
          <a:xfrm>
            <a:off x="260692" y="2057400"/>
            <a:ext cx="8622617" cy="212365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400" b="1" cap="none" spc="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Rounded MT Bold" pitchFamily="34" charset="0"/>
              </a:rPr>
              <a:t>Report of </a:t>
            </a:r>
            <a:r>
              <a:rPr lang="en-US" sz="4400" b="1" cap="none" spc="0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Rounded MT Bold" pitchFamily="34" charset="0"/>
              </a:rPr>
              <a:t>Deped</a:t>
            </a:r>
            <a:r>
              <a:rPr lang="en-US" sz="4400" b="1" cap="none" spc="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Rounded MT Bold" pitchFamily="34" charset="0"/>
              </a:rPr>
              <a:t> Catanduanes </a:t>
            </a:r>
          </a:p>
          <a:p>
            <a:pPr algn="ctr"/>
            <a:r>
              <a:rPr lang="en-US" sz="4400" b="1" cap="none" spc="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Rounded MT Bold" pitchFamily="34" charset="0"/>
              </a:rPr>
              <a:t>Website </a:t>
            </a:r>
            <a:r>
              <a:rPr lang="en-US" sz="4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Rounded MT Bold" pitchFamily="34" charset="0"/>
              </a:rPr>
              <a:t>Accessibility to Users </a:t>
            </a:r>
          </a:p>
          <a:p>
            <a:pPr algn="ctr"/>
            <a:r>
              <a:rPr lang="en-US" sz="4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Rounded MT Bold" pitchFamily="34" charset="0"/>
              </a:rPr>
              <a:t>as of November, </a:t>
            </a:r>
            <a:r>
              <a:rPr lang="en-US" sz="4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Rounded MT Bold" pitchFamily="34" charset="0"/>
              </a:rPr>
              <a:t>2013</a:t>
            </a:r>
            <a:endParaRPr lang="en-US" sz="4400" b="1" cap="none" spc="0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Rounded MT Bold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50083" y="4495800"/>
            <a:ext cx="7443834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err="1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LuzSans-Book" pitchFamily="2" charset="0"/>
              </a:rPr>
              <a:t>Efren</a:t>
            </a:r>
            <a:r>
              <a:rPr lang="en-US" sz="5400" b="1" cap="none" spc="0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LuzSans-Book" pitchFamily="2" charset="0"/>
              </a:rPr>
              <a:t> T. </a:t>
            </a:r>
            <a:r>
              <a:rPr lang="en-US" sz="5400" b="1" cap="none" spc="0" dirty="0" err="1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LuzSans-Book" pitchFamily="2" charset="0"/>
              </a:rPr>
              <a:t>Gurrobat</a:t>
            </a:r>
            <a:endParaRPr lang="en-US" sz="5400" b="1" cap="none" spc="0" dirty="0" smtClean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LuzSans-Book" pitchFamily="2" charset="0"/>
            </a:endParaRPr>
          </a:p>
          <a:p>
            <a:pPr algn="ctr"/>
            <a:r>
              <a:rPr lang="en-US" sz="5400" b="1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LuzSans-Book" pitchFamily="2" charset="0"/>
              </a:rPr>
              <a:t>Division ICT Coordinator</a:t>
            </a:r>
            <a:endParaRPr lang="en-US" sz="5400" b="1" cap="none" spc="0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LuzSans-Book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24431" y="2828836"/>
            <a:ext cx="7681142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72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Elementary Schools</a:t>
            </a:r>
            <a:endParaRPr lang="en-US" sz="72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/>
          <p:nvPr/>
        </p:nvGraphicFramePr>
        <p:xfrm>
          <a:off x="533400" y="1295400"/>
          <a:ext cx="8077200" cy="5105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itle 1"/>
          <p:cNvSpPr txBox="1">
            <a:spLocks/>
          </p:cNvSpPr>
          <p:nvPr/>
        </p:nvSpPr>
        <p:spPr>
          <a:xfrm>
            <a:off x="457200" y="457200"/>
            <a:ext cx="8229600" cy="1143000"/>
          </a:xfrm>
          <a:prstGeom prst="rect">
            <a:avLst/>
          </a:prstGeom>
        </p:spPr>
        <p:txBody>
          <a:bodyPr>
            <a:normAutofit fontScale="9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haroni" pitchFamily="2" charset="-79"/>
                <a:ea typeface="+mj-ea"/>
                <a:cs typeface="Aharoni" pitchFamily="2" charset="-79"/>
              </a:rPr>
              <a:t>Computer Units Used in School to Access the Website</a:t>
            </a: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haroni" pitchFamily="2" charset="-79"/>
              <a:ea typeface="+mj-ea"/>
              <a:cs typeface="Aharoni" pitchFamily="2" charset="-79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57200" y="228600"/>
            <a:ext cx="8229600" cy="7620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haroni" pitchFamily="2" charset="-79"/>
                <a:ea typeface="+mj-ea"/>
                <a:cs typeface="Aharoni" pitchFamily="2" charset="-79"/>
              </a:rPr>
              <a:t>Internet Connection Used</a:t>
            </a: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haroni" pitchFamily="2" charset="-79"/>
              <a:ea typeface="+mj-ea"/>
              <a:cs typeface="Aharoni" pitchFamily="2" charset="-79"/>
            </a:endParaRPr>
          </a:p>
        </p:txBody>
      </p:sp>
      <p:graphicFrame>
        <p:nvGraphicFramePr>
          <p:cNvPr id="5" name="Chart 4"/>
          <p:cNvGraphicFramePr/>
          <p:nvPr/>
        </p:nvGraphicFramePr>
        <p:xfrm>
          <a:off x="304800" y="990600"/>
          <a:ext cx="8534400" cy="5638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457200" y="304800"/>
            <a:ext cx="8229600" cy="1143000"/>
          </a:xfrm>
          <a:prstGeom prst="rect">
            <a:avLst/>
          </a:prstGeom>
        </p:spPr>
        <p:txBody>
          <a:bodyPr>
            <a:normAutofit fontScale="9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haroni" pitchFamily="2" charset="-79"/>
                <a:ea typeface="+mj-ea"/>
                <a:cs typeface="Aharoni" pitchFamily="2" charset="-79"/>
              </a:rPr>
              <a:t>Number of Times Browsing the Internet Per Week</a:t>
            </a:r>
          </a:p>
        </p:txBody>
      </p:sp>
      <p:graphicFrame>
        <p:nvGraphicFramePr>
          <p:cNvPr id="6" name="Chart 5"/>
          <p:cNvGraphicFramePr/>
          <p:nvPr/>
        </p:nvGraphicFramePr>
        <p:xfrm>
          <a:off x="381000" y="1295400"/>
          <a:ext cx="8077200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57200" y="228600"/>
            <a:ext cx="8229600" cy="7620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haroni" pitchFamily="2" charset="-79"/>
                <a:ea typeface="+mj-ea"/>
                <a:cs typeface="Aharoni" pitchFamily="2" charset="-79"/>
              </a:rPr>
              <a:t>Strength of Broadband Signal</a:t>
            </a:r>
          </a:p>
        </p:txBody>
      </p:sp>
      <p:graphicFrame>
        <p:nvGraphicFramePr>
          <p:cNvPr id="3" name="Chart 2"/>
          <p:cNvGraphicFramePr/>
          <p:nvPr/>
        </p:nvGraphicFramePr>
        <p:xfrm>
          <a:off x="609600" y="1066800"/>
          <a:ext cx="7848600" cy="541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381000"/>
            <a:ext cx="8229600" cy="762000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haroni" pitchFamily="2" charset="-79"/>
                <a:ea typeface="+mj-ea"/>
                <a:cs typeface="Aharoni" pitchFamily="2" charset="-79"/>
              </a:rPr>
              <a:t>Strength of Mobile Phone Signal</a:t>
            </a:r>
          </a:p>
        </p:txBody>
      </p:sp>
      <p:graphicFrame>
        <p:nvGraphicFramePr>
          <p:cNvPr id="3" name="Chart 2"/>
          <p:cNvGraphicFramePr/>
          <p:nvPr/>
        </p:nvGraphicFramePr>
        <p:xfrm>
          <a:off x="685800" y="1371600"/>
          <a:ext cx="7543800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/>
        </p:nvGraphicFramePr>
        <p:xfrm>
          <a:off x="533400" y="609600"/>
          <a:ext cx="8077200" cy="5791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24431" y="2828836"/>
            <a:ext cx="7295139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72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Secondary Schools</a:t>
            </a:r>
            <a:endParaRPr lang="en-US" sz="72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Computer Units Used in School to Access the Website</a:t>
            </a:r>
            <a:endParaRPr lang="en-US" dirty="0">
              <a:latin typeface="Aharoni" pitchFamily="2" charset="-79"/>
              <a:cs typeface="Aharoni" pitchFamily="2" charset="-79"/>
            </a:endParaRPr>
          </a:p>
        </p:txBody>
      </p:sp>
      <p:graphicFrame>
        <p:nvGraphicFramePr>
          <p:cNvPr id="8" name="Chart 7"/>
          <p:cNvGraphicFramePr/>
          <p:nvPr/>
        </p:nvGraphicFramePr>
        <p:xfrm>
          <a:off x="685800" y="1752600"/>
          <a:ext cx="7696200" cy="5105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7620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Internet Connection Used</a:t>
            </a:r>
            <a:endParaRPr lang="en-US" dirty="0">
              <a:latin typeface="Aharoni" pitchFamily="2" charset="-79"/>
              <a:cs typeface="Aharoni" pitchFamily="2" charset="-79"/>
            </a:endParaRPr>
          </a:p>
        </p:txBody>
      </p:sp>
      <p:graphicFrame>
        <p:nvGraphicFramePr>
          <p:cNvPr id="9" name="Chart 8"/>
          <p:cNvGraphicFramePr/>
          <p:nvPr/>
        </p:nvGraphicFramePr>
        <p:xfrm>
          <a:off x="685800" y="1143000"/>
          <a:ext cx="7772400" cy="5257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304800"/>
            <a:ext cx="8229600" cy="1143000"/>
          </a:xfrm>
          <a:prstGeom prst="rect">
            <a:avLst/>
          </a:prstGeom>
        </p:spPr>
        <p:txBody>
          <a:bodyPr>
            <a:normAutofit fontScale="9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haroni" pitchFamily="2" charset="-79"/>
                <a:ea typeface="+mj-ea"/>
                <a:cs typeface="Aharoni" pitchFamily="2" charset="-79"/>
              </a:rPr>
              <a:t>Number of Times Browsing the Internet Per Week</a:t>
            </a:r>
          </a:p>
        </p:txBody>
      </p:sp>
      <p:graphicFrame>
        <p:nvGraphicFramePr>
          <p:cNvPr id="3" name="Chart 2"/>
          <p:cNvGraphicFramePr/>
          <p:nvPr/>
        </p:nvGraphicFramePr>
        <p:xfrm>
          <a:off x="381000" y="1447800"/>
          <a:ext cx="8534400" cy="5181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381000"/>
            <a:ext cx="8229600" cy="762000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haroni" pitchFamily="2" charset="-79"/>
                <a:ea typeface="+mj-ea"/>
                <a:cs typeface="Aharoni" pitchFamily="2" charset="-79"/>
              </a:rPr>
              <a:t>Strength of Mobile Phone Signal</a:t>
            </a:r>
          </a:p>
        </p:txBody>
      </p:sp>
      <p:graphicFrame>
        <p:nvGraphicFramePr>
          <p:cNvPr id="4" name="Chart 3"/>
          <p:cNvGraphicFramePr/>
          <p:nvPr/>
        </p:nvGraphicFramePr>
        <p:xfrm>
          <a:off x="381000" y="1219200"/>
          <a:ext cx="8458200" cy="5105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228600"/>
            <a:ext cx="8229600" cy="762000"/>
          </a:xfrm>
          <a:prstGeom prst="rect">
            <a:avLst/>
          </a:prstGeom>
        </p:spPr>
        <p:txBody>
          <a:bodyPr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haroni" pitchFamily="2" charset="-79"/>
                <a:ea typeface="+mj-ea"/>
                <a:cs typeface="Aharoni" pitchFamily="2" charset="-79"/>
              </a:rPr>
              <a:t>Strength of Broadband Signal</a:t>
            </a:r>
          </a:p>
        </p:txBody>
      </p:sp>
      <p:graphicFrame>
        <p:nvGraphicFramePr>
          <p:cNvPr id="4" name="Chart 3"/>
          <p:cNvGraphicFramePr/>
          <p:nvPr/>
        </p:nvGraphicFramePr>
        <p:xfrm>
          <a:off x="304800" y="1066800"/>
          <a:ext cx="8610600" cy="5791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/>
        </p:nvGraphicFramePr>
        <p:xfrm>
          <a:off x="457200" y="457200"/>
          <a:ext cx="8153400" cy="571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C:\Users\manny\Desktop\drafts\LOGO AND BANNERS\cloud isle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990600" y="0"/>
            <a:ext cx="105156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284</TotalTime>
  <Words>169</Words>
  <Application>Microsoft Office PowerPoint</Application>
  <PresentationFormat>On-screen Show (4:3)</PresentationFormat>
  <Paragraphs>60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Slide 1</vt:lpstr>
      <vt:lpstr>Slide 2</vt:lpstr>
      <vt:lpstr>Computer Units Used in School to Access the Website</vt:lpstr>
      <vt:lpstr>Internet Connection Used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manny</dc:creator>
  <cp:lastModifiedBy>manny</cp:lastModifiedBy>
  <cp:revision>35</cp:revision>
  <dcterms:created xsi:type="dcterms:W3CDTF">2014-02-19T10:30:07Z</dcterms:created>
  <dcterms:modified xsi:type="dcterms:W3CDTF">2014-07-20T06:56:03Z</dcterms:modified>
</cp:coreProperties>
</file>