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3" r:id="rId6"/>
    <p:sldId id="260" r:id="rId7"/>
    <p:sldId id="261" r:id="rId8"/>
    <p:sldId id="272" r:id="rId9"/>
    <p:sldId id="266" r:id="rId10"/>
    <p:sldId id="265" r:id="rId11"/>
    <p:sldId id="267" r:id="rId12"/>
    <p:sldId id="268" r:id="rId13"/>
    <p:sldId id="270" r:id="rId14"/>
    <p:sldId id="271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5F8"/>
    <a:srgbClr val="33FB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sibility%20analysis%20-secondar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ibility%20reps%20elem%20-%20Cop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ibility%20reps%20elem%20-%20Cop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ibility%20reps%20elem%20-%20Cop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sibility%20analysis%20-secondar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sibility%20analysis%20-secondar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sibility%20analysis%20-secondar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sibility%20analysis%20-secondary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nny\Documents\website%20accessibility%20analysis%20-secondar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ibility%20reps%20elem%20-%20Cop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ibility%20reps%20elem%20-%20Cop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ny\Documents\website%20accesibility%20reps%20elem%20-%20C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12"/>
          <c:dLbls>
            <c:dLbl>
              <c:idx val="0"/>
              <c:layout>
                <c:manualLayout>
                  <c:x val="-0.108112445102778"/>
                  <c:y val="5.9701492537313473E-2"/>
                </c:manualLayout>
              </c:layout>
              <c:spPr/>
              <c:txPr>
                <a:bodyPr/>
                <a:lstStyle/>
                <a:p>
                  <a:pPr>
                    <a:defRPr sz="2800">
                      <a:latin typeface="Berlin Sans FB Demi" pitchFamily="34" charset="0"/>
                    </a:defRPr>
                  </a:pPr>
                  <a:endParaRPr lang="en-US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12348548634391002"/>
                  <c:y val="-0.36686567164179118"/>
                </c:manualLayout>
              </c:layout>
              <c:spPr/>
              <c:txPr>
                <a:bodyPr/>
                <a:lstStyle/>
                <a:p>
                  <a:pPr>
                    <a:defRPr sz="2800">
                      <a:latin typeface="Berlin Sans FB Demi" pitchFamily="34" charset="0"/>
                    </a:defRPr>
                  </a:pPr>
                  <a:endParaRPr lang="en-US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8.5412931056885188E-2"/>
                  <c:y val="1.4925373134328361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400">
                    <a:latin typeface="Berlin Sans FB Demi" pitchFamily="34" charset="0"/>
                  </a:defRPr>
                </a:pPr>
                <a:endParaRPr lang="en-US"/>
              </a:p>
            </c:txPr>
            <c:showCatName val="1"/>
            <c:showPercent val="1"/>
          </c:dLbls>
          <c:cat>
            <c:strRef>
              <c:f>Sheet2!$Q$7:$Q$9</c:f>
              <c:strCache>
                <c:ptCount val="3"/>
                <c:pt idx="0">
                  <c:v>Personal Property</c:v>
                </c:pt>
                <c:pt idx="1">
                  <c:v>Property of School</c:v>
                </c:pt>
                <c:pt idx="2">
                  <c:v>No Computer</c:v>
                </c:pt>
              </c:strCache>
            </c:strRef>
          </c:cat>
          <c:val>
            <c:numRef>
              <c:f>Sheet2!$R$7:$R$9</c:f>
              <c:numCache>
                <c:formatCode>General</c:formatCode>
                <c:ptCount val="3"/>
                <c:pt idx="0">
                  <c:v>14.63</c:v>
                </c:pt>
                <c:pt idx="1">
                  <c:v>75.61</c:v>
                </c:pt>
                <c:pt idx="2">
                  <c:v>9.76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9.76%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34.75%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55.49%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600">
                    <a:latin typeface="Berlin Sans FB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graph!$B$28:$B$30</c:f>
              <c:strCache>
                <c:ptCount val="3"/>
                <c:pt idx="0">
                  <c:v>Good</c:v>
                </c:pt>
                <c:pt idx="1">
                  <c:v>Fair</c:v>
                </c:pt>
                <c:pt idx="2">
                  <c:v>Poor</c:v>
                </c:pt>
              </c:strCache>
            </c:strRef>
          </c:cat>
          <c:val>
            <c:numRef>
              <c:f>graph!$C$28:$C$30</c:f>
              <c:numCache>
                <c:formatCode>0.00</c:formatCode>
                <c:ptCount val="3"/>
                <c:pt idx="0">
                  <c:v>9.76</c:v>
                </c:pt>
                <c:pt idx="1">
                  <c:v>34.75</c:v>
                </c:pt>
                <c:pt idx="2">
                  <c:v>55.49</c:v>
                </c:pt>
              </c:numCache>
            </c:numRef>
          </c:val>
        </c:ser>
        <c:dLbls>
          <c:showVal val="1"/>
        </c:dLbls>
        <c:gapWidth val="95"/>
        <c:gapDepth val="95"/>
        <c:shape val="cone"/>
        <c:axId val="81338368"/>
        <c:axId val="81339904"/>
        <c:axId val="0"/>
      </c:bar3DChart>
      <c:catAx>
        <c:axId val="81338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3600">
                <a:latin typeface="Berlin Sans FB" pitchFamily="34" charset="0"/>
              </a:defRPr>
            </a:pPr>
            <a:endParaRPr lang="en-US"/>
          </a:p>
        </c:txPr>
        <c:crossAx val="81339904"/>
        <c:crosses val="autoZero"/>
        <c:auto val="1"/>
        <c:lblAlgn val="ctr"/>
        <c:lblOffset val="100"/>
      </c:catAx>
      <c:valAx>
        <c:axId val="81339904"/>
        <c:scaling>
          <c:orientation val="minMax"/>
        </c:scaling>
        <c:delete val="1"/>
        <c:axPos val="l"/>
        <c:numFmt formatCode="0.00" sourceLinked="1"/>
        <c:majorTickMark val="none"/>
        <c:tickLblPos val="nextTo"/>
        <c:crossAx val="8133836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0202020202020211E-2"/>
                  <c:y val="-2.525252525252525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31.70%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851851851851852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34.15%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3.030303030303031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34.15%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600">
                    <a:latin typeface="Berlin Sans FB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graph!$B$36:$B$38</c:f>
              <c:strCache>
                <c:ptCount val="3"/>
                <c:pt idx="0">
                  <c:v>Good</c:v>
                </c:pt>
                <c:pt idx="1">
                  <c:v>Fair</c:v>
                </c:pt>
                <c:pt idx="2">
                  <c:v>Poor</c:v>
                </c:pt>
              </c:strCache>
            </c:strRef>
          </c:cat>
          <c:val>
            <c:numRef>
              <c:f>graph!$C$36:$C$38</c:f>
              <c:numCache>
                <c:formatCode>0.00</c:formatCode>
                <c:ptCount val="3"/>
                <c:pt idx="0">
                  <c:v>31.7</c:v>
                </c:pt>
                <c:pt idx="1">
                  <c:v>34.15</c:v>
                </c:pt>
                <c:pt idx="2">
                  <c:v>34.15</c:v>
                </c:pt>
              </c:numCache>
            </c:numRef>
          </c:val>
        </c:ser>
        <c:dLbls>
          <c:showVal val="1"/>
        </c:dLbls>
        <c:shape val="cone"/>
        <c:axId val="81381248"/>
        <c:axId val="81382784"/>
        <c:axId val="0"/>
      </c:bar3DChart>
      <c:catAx>
        <c:axId val="81381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3600">
                <a:latin typeface="Berlin Sans FB" pitchFamily="34" charset="0"/>
              </a:defRPr>
            </a:pPr>
            <a:endParaRPr lang="en-US"/>
          </a:p>
        </c:txPr>
        <c:crossAx val="81382784"/>
        <c:crosses val="autoZero"/>
        <c:auto val="1"/>
        <c:lblAlgn val="ctr"/>
        <c:lblOffset val="100"/>
      </c:catAx>
      <c:valAx>
        <c:axId val="81382784"/>
        <c:scaling>
          <c:orientation val="minMax"/>
        </c:scaling>
        <c:delete val="1"/>
        <c:axPos val="l"/>
        <c:numFmt formatCode="0.00" sourceLinked="1"/>
        <c:majorTickMark val="none"/>
        <c:tickLblPos val="nextTo"/>
        <c:crossAx val="81381248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4800">
                    <a:latin typeface="Arial Rounded MT Bold" pitchFamily="34" charset="0"/>
                  </a:defRPr>
                </a:pPr>
                <a:endParaRPr lang="en-US"/>
              </a:p>
            </c:txPr>
            <c:showPercent val="1"/>
          </c:dLbls>
          <c:cat>
            <c:strRef>
              <c:f>graph!$B$45:$B$46</c:f>
              <c:strCache>
                <c:ptCount val="2"/>
                <c:pt idx="0">
                  <c:v>Schools Accessing DepEd Catanduanes Website</c:v>
                </c:pt>
                <c:pt idx="1">
                  <c:v>School Not Accessing the Website</c:v>
                </c:pt>
              </c:strCache>
            </c:strRef>
          </c:cat>
          <c:val>
            <c:numRef>
              <c:f>graph!$C$45:$C$46</c:f>
              <c:numCache>
                <c:formatCode>0%</c:formatCode>
                <c:ptCount val="2"/>
                <c:pt idx="0">
                  <c:v>0.6000000000000002</c:v>
                </c:pt>
                <c:pt idx="1">
                  <c:v>0.4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3600">
              <a:latin typeface="Arial Rounded MT Bold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1.1437908496732029E-2"/>
                  <c:y val="-0.359903381642512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53.66%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973856209150325E-2"/>
                  <c:y val="-0.275362318840579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29.27%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071895424836603E-2"/>
                  <c:y val="-0.1328502415458937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2.44%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6143790849673214E-2"/>
                  <c:y val="-0.188405797101449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14.63%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>
                    <a:solidFill>
                      <a:srgbClr val="FF0000"/>
                    </a:solidFill>
                    <a:latin typeface="Berlin Sans FB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Sheet2!$B$24:$B$27</c:f>
              <c:strCache>
                <c:ptCount val="4"/>
                <c:pt idx="0">
                  <c:v>Smart Bro</c:v>
                </c:pt>
                <c:pt idx="1">
                  <c:v>Globe Tatto</c:v>
                </c:pt>
                <c:pt idx="2">
                  <c:v>Others</c:v>
                </c:pt>
                <c:pt idx="3">
                  <c:v>None</c:v>
                </c:pt>
              </c:strCache>
            </c:strRef>
          </c:cat>
          <c:val>
            <c:numRef>
              <c:f>Sheet2!$C$24:$C$27</c:f>
              <c:numCache>
                <c:formatCode>0.00</c:formatCode>
                <c:ptCount val="4"/>
                <c:pt idx="0">
                  <c:v>53.660000000000011</c:v>
                </c:pt>
                <c:pt idx="1">
                  <c:v>29.27</c:v>
                </c:pt>
                <c:pt idx="2" formatCode="General">
                  <c:v>2.44</c:v>
                </c:pt>
                <c:pt idx="3">
                  <c:v>14.63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79615104"/>
        <c:axId val="79616640"/>
        <c:axId val="0"/>
      </c:bar3DChart>
      <c:catAx>
        <c:axId val="796151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3600">
                <a:solidFill>
                  <a:srgbClr val="FF0000"/>
                </a:solidFill>
                <a:latin typeface="Berlin Sans FB" pitchFamily="34" charset="0"/>
              </a:defRPr>
            </a:pPr>
            <a:endParaRPr lang="en-US"/>
          </a:p>
        </c:txPr>
        <c:crossAx val="79616640"/>
        <c:crosses val="autoZero"/>
        <c:auto val="1"/>
        <c:lblAlgn val="ctr"/>
        <c:lblOffset val="100"/>
      </c:catAx>
      <c:valAx>
        <c:axId val="79616640"/>
        <c:scaling>
          <c:orientation val="minMax"/>
        </c:scaling>
        <c:delete val="1"/>
        <c:axPos val="l"/>
        <c:numFmt formatCode="0.00" sourceLinked="1"/>
        <c:majorTickMark val="none"/>
        <c:tickLblPos val="nextTo"/>
        <c:crossAx val="79615104"/>
        <c:crosses val="autoZero"/>
        <c:crossBetween val="between"/>
      </c:valAx>
    </c:plotArea>
    <c:plotVisOnly val="1"/>
  </c:chart>
  <c:spPr>
    <a:solidFill>
      <a:srgbClr val="FFFF00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"/>
          <c:dLbls>
            <c:dLbl>
              <c:idx val="0"/>
              <c:layout>
                <c:manualLayout>
                  <c:x val="-0.13496525824896891"/>
                  <c:y val="2.8169014084507043E-2"/>
                </c:manualLayout>
              </c:layout>
              <c:spPr/>
              <c:txPr>
                <a:bodyPr/>
                <a:lstStyle/>
                <a:p>
                  <a:pPr>
                    <a:defRPr sz="3600">
                      <a:latin typeface="Berlin Sans FB" pitchFamily="34" charset="0"/>
                    </a:defRPr>
                  </a:pPr>
                  <a:endParaRPr lang="en-US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-0.27426470588235308"/>
                  <c:y val="-0.22702119927316777"/>
                </c:manualLayout>
              </c:layout>
              <c:spPr/>
              <c:txPr>
                <a:bodyPr/>
                <a:lstStyle/>
                <a:p>
                  <a:pPr>
                    <a:defRPr sz="3600">
                      <a:latin typeface="Berlin Sans FB" pitchFamily="34" charset="0"/>
                    </a:defRPr>
                  </a:pPr>
                  <a:endParaRPr lang="en-US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0.23428509855385724"/>
                  <c:y val="-0.11503109226731274"/>
                </c:manualLayout>
              </c:layout>
              <c:spPr/>
              <c:txPr>
                <a:bodyPr/>
                <a:lstStyle/>
                <a:p>
                  <a:pPr>
                    <a:defRPr sz="3600">
                      <a:latin typeface="Berlin Sans FB" pitchFamily="34" charset="0"/>
                    </a:defRPr>
                  </a:pPr>
                  <a:endParaRPr lang="en-US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9.0043873192321544E-2"/>
                  <c:y val="6.1538461538461556E-2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rgbClr val="FF0000"/>
                      </a:solidFill>
                      <a:latin typeface="Berlin Sans FB" pitchFamily="34" charset="0"/>
                    </a:defRPr>
                  </a:pPr>
                  <a:endParaRPr lang="en-US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sz="2400">
                    <a:latin typeface="Berlin Sans FB" pitchFamily="34" charset="0"/>
                  </a:defRPr>
                </a:pPr>
                <a:endParaRPr lang="en-US"/>
              </a:p>
            </c:txPr>
            <c:showCatName val="1"/>
            <c:showPercent val="1"/>
          </c:dLbls>
          <c:cat>
            <c:strRef>
              <c:f>Sheet2!$B$40:$B$43</c:f>
              <c:strCache>
                <c:ptCount val="4"/>
                <c:pt idx="0">
                  <c:v>Very Often</c:v>
                </c:pt>
                <c:pt idx="1">
                  <c:v>Two Days or More</c:v>
                </c:pt>
                <c:pt idx="2">
                  <c:v>Never</c:v>
                </c:pt>
                <c:pt idx="3">
                  <c:v>No Information</c:v>
                </c:pt>
              </c:strCache>
            </c:strRef>
          </c:cat>
          <c:val>
            <c:numRef>
              <c:f>Sheet2!$C$40:$C$43</c:f>
              <c:numCache>
                <c:formatCode>General</c:formatCode>
                <c:ptCount val="4"/>
                <c:pt idx="0" formatCode="0.00">
                  <c:v>19.510000000000005</c:v>
                </c:pt>
                <c:pt idx="1">
                  <c:v>31.71</c:v>
                </c:pt>
                <c:pt idx="2">
                  <c:v>41.46</c:v>
                </c:pt>
                <c:pt idx="3" formatCode="0.00">
                  <c:v>7.3199999999999985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2012012012012029E-2"/>
                  <c:y val="2.487562189054727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34.15%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8018018018018021E-2"/>
                  <c:y val="2.487562189054727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34.15%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3.1531531531531536E-2"/>
                  <c:y val="-2.487562189054727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29.27%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2.43%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600">
                    <a:latin typeface="Aharoni" pitchFamily="2" charset="-79"/>
                    <a:cs typeface="Aharoni" pitchFamily="2" charset="-79"/>
                  </a:defRPr>
                </a:pPr>
                <a:endParaRPr lang="en-US"/>
              </a:p>
            </c:txPr>
            <c:showVal val="1"/>
          </c:dLbls>
          <c:cat>
            <c:strRef>
              <c:f>Sheet2!$B$51:$B$54</c:f>
              <c:strCache>
                <c:ptCount val="4"/>
                <c:pt idx="0">
                  <c:v>Good</c:v>
                </c:pt>
                <c:pt idx="1">
                  <c:v>Fair</c:v>
                </c:pt>
                <c:pt idx="2">
                  <c:v>Poor</c:v>
                </c:pt>
                <c:pt idx="3">
                  <c:v>No Information</c:v>
                </c:pt>
              </c:strCache>
            </c:strRef>
          </c:cat>
          <c:val>
            <c:numRef>
              <c:f>Sheet2!$C$51:$C$54</c:f>
              <c:numCache>
                <c:formatCode>General</c:formatCode>
                <c:ptCount val="4"/>
                <c:pt idx="0" formatCode="0.00">
                  <c:v>34.15</c:v>
                </c:pt>
                <c:pt idx="1">
                  <c:v>34.15</c:v>
                </c:pt>
                <c:pt idx="2">
                  <c:v>29.27</c:v>
                </c:pt>
                <c:pt idx="3" formatCode="0.00">
                  <c:v>2.4299999999999997</c:v>
                </c:pt>
              </c:numCache>
            </c:numRef>
          </c:val>
        </c:ser>
        <c:dLbls>
          <c:showVal val="1"/>
        </c:dLbls>
        <c:shape val="cone"/>
        <c:axId val="80046720"/>
        <c:axId val="80077184"/>
        <c:axId val="0"/>
      </c:bar3DChart>
      <c:catAx>
        <c:axId val="800467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>
                <a:latin typeface="Aharoni" pitchFamily="2" charset="-79"/>
                <a:cs typeface="Aharoni" pitchFamily="2" charset="-79"/>
              </a:defRPr>
            </a:pPr>
            <a:endParaRPr lang="en-US"/>
          </a:p>
        </c:txPr>
        <c:crossAx val="80077184"/>
        <c:crosses val="autoZero"/>
        <c:auto val="1"/>
        <c:lblAlgn val="ctr"/>
        <c:lblOffset val="100"/>
      </c:catAx>
      <c:valAx>
        <c:axId val="80077184"/>
        <c:scaling>
          <c:orientation val="minMax"/>
        </c:scaling>
        <c:delete val="1"/>
        <c:axPos val="l"/>
        <c:numFmt formatCode="0.00" sourceLinked="1"/>
        <c:tickLblPos val="nextTo"/>
        <c:crossAx val="8004672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19.51%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26.83%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48.78%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4.88%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600">
                    <a:solidFill>
                      <a:srgbClr val="FF0000"/>
                    </a:solidFill>
                    <a:latin typeface="Aharoni" pitchFamily="2" charset="-79"/>
                    <a:cs typeface="Aharoni" pitchFamily="2" charset="-79"/>
                  </a:defRPr>
                </a:pPr>
                <a:endParaRPr lang="en-US"/>
              </a:p>
            </c:txPr>
            <c:showVal val="1"/>
          </c:dLbls>
          <c:cat>
            <c:strRef>
              <c:f>Sheet2!$B$58:$B$61</c:f>
              <c:strCache>
                <c:ptCount val="4"/>
                <c:pt idx="0">
                  <c:v>Good</c:v>
                </c:pt>
                <c:pt idx="1">
                  <c:v>Fair</c:v>
                </c:pt>
                <c:pt idx="2">
                  <c:v>Poor</c:v>
                </c:pt>
                <c:pt idx="3">
                  <c:v>No Information</c:v>
                </c:pt>
              </c:strCache>
            </c:strRef>
          </c:cat>
          <c:val>
            <c:numRef>
              <c:f>Sheet2!$C$58:$C$61</c:f>
              <c:numCache>
                <c:formatCode>General</c:formatCode>
                <c:ptCount val="4"/>
                <c:pt idx="0" formatCode="0.00">
                  <c:v>19.510000000000005</c:v>
                </c:pt>
                <c:pt idx="1">
                  <c:v>26.830000000000005</c:v>
                </c:pt>
                <c:pt idx="2">
                  <c:v>48.78</c:v>
                </c:pt>
                <c:pt idx="3" formatCode="0.00">
                  <c:v>4.88</c:v>
                </c:pt>
              </c:numCache>
            </c:numRef>
          </c:val>
        </c:ser>
        <c:dLbls>
          <c:showVal val="1"/>
        </c:dLbls>
        <c:shape val="pyramid"/>
        <c:axId val="80835328"/>
        <c:axId val="80836864"/>
        <c:axId val="0"/>
      </c:bar3DChart>
      <c:catAx>
        <c:axId val="808353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200">
                <a:solidFill>
                  <a:srgbClr val="FF0000"/>
                </a:solidFill>
                <a:latin typeface="Aharoni" pitchFamily="2" charset="-79"/>
                <a:cs typeface="Aharoni" pitchFamily="2" charset="-79"/>
              </a:defRPr>
            </a:pPr>
            <a:endParaRPr lang="en-US"/>
          </a:p>
        </c:txPr>
        <c:crossAx val="80836864"/>
        <c:crosses val="autoZero"/>
        <c:auto val="1"/>
        <c:lblAlgn val="ctr"/>
        <c:lblOffset val="100"/>
      </c:catAx>
      <c:valAx>
        <c:axId val="80836864"/>
        <c:scaling>
          <c:orientation val="minMax"/>
        </c:scaling>
        <c:delete val="1"/>
        <c:axPos val="l"/>
        <c:numFmt formatCode="0.00" sourceLinked="1"/>
        <c:tickLblPos val="nextTo"/>
        <c:crossAx val="80835328"/>
        <c:crosses val="autoZero"/>
        <c:crossBetween val="between"/>
      </c:valAx>
    </c:plotArea>
    <c:plotVisOnly val="1"/>
  </c:chart>
  <c:spPr>
    <a:solidFill>
      <a:srgbClr val="FFFF00"/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explosion val="9"/>
          </c:dPt>
          <c:dPt>
            <c:idx val="1"/>
            <c:explosion val="15"/>
          </c:dPt>
          <c:dLbls>
            <c:dLbl>
              <c:idx val="0"/>
              <c:layout>
                <c:manualLayout>
                  <c:x val="-0.22168604508548581"/>
                  <c:y val="-0.14875013123359579"/>
                </c:manualLayout>
              </c:layout>
              <c:tx>
                <c:rich>
                  <a:bodyPr/>
                  <a:lstStyle/>
                  <a:p>
                    <a:pPr>
                      <a:defRPr sz="320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defRPr>
                    </a:pPr>
                    <a:r>
                      <a:rPr lang="en-US" sz="6000" dirty="0" smtClean="0">
                        <a:solidFill>
                          <a:schemeClr val="bg1"/>
                        </a:solidFill>
                      </a:rPr>
                      <a:t>
51%</a:t>
                    </a:r>
                    <a:endParaRPr lang="en-US" sz="60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CatName val="1"/>
              <c:showPercent val="1"/>
            </c:dLbl>
            <c:dLbl>
              <c:idx val="1"/>
              <c:layout>
                <c:manualLayout>
                  <c:x val="0.27005838055289827"/>
                  <c:y val="0.16662397200349957"/>
                </c:manualLayout>
              </c:layout>
              <c:tx>
                <c:rich>
                  <a:bodyPr/>
                  <a:lstStyle/>
                  <a:p>
                    <a:pPr>
                      <a:defRPr sz="320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defRPr>
                    </a:pPr>
                    <a:r>
                      <a:rPr lang="en-US" sz="6000" dirty="0" smtClean="0">
                        <a:solidFill>
                          <a:schemeClr val="bg1"/>
                        </a:solidFill>
                      </a:rPr>
                      <a:t>49</a:t>
                    </a:r>
                    <a:r>
                      <a:rPr lang="en-US" sz="6000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3200">
                    <a:latin typeface="Aharoni" pitchFamily="2" charset="-79"/>
                    <a:cs typeface="Aharoni" pitchFamily="2" charset="-79"/>
                  </a:defRPr>
                </a:pPr>
                <a:endParaRPr lang="en-US"/>
              </a:p>
            </c:txPr>
            <c:showCatName val="1"/>
            <c:showPercent val="1"/>
          </c:dLbls>
          <c:cat>
            <c:strRef>
              <c:f>Sheet2!$B$46:$B$47</c:f>
              <c:strCache>
                <c:ptCount val="2"/>
                <c:pt idx="0">
                  <c:v>Schools With Access to DepEd Catanduanes Website</c:v>
                </c:pt>
                <c:pt idx="1">
                  <c:v>School Not Accessing the Website</c:v>
                </c:pt>
              </c:strCache>
            </c:strRef>
          </c:cat>
          <c:val>
            <c:numRef>
              <c:f>Sheet2!$C$46:$C$47</c:f>
              <c:numCache>
                <c:formatCode>0.00</c:formatCode>
                <c:ptCount val="2"/>
                <c:pt idx="0">
                  <c:v>51.220000000000013</c:v>
                </c:pt>
                <c:pt idx="1">
                  <c:v>48.78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6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7295597484276729E-2"/>
          <c:y val="7.4626865671641784E-2"/>
          <c:w val="0.96540880503144655"/>
          <c:h val="0.68601598307674228"/>
        </c:manualLayout>
      </c:layout>
      <c:bar3DChart>
        <c:barDir val="col"/>
        <c:grouping val="stacked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76.83%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19.51%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9.4339622641509448E-3"/>
                  <c:y val="-4.22885572139302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3.66%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>
                    <a:latin typeface="Berlin Sans FB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graph!$B$2:$B$4</c:f>
              <c:strCache>
                <c:ptCount val="3"/>
                <c:pt idx="0">
                  <c:v>School Property</c:v>
                </c:pt>
                <c:pt idx="1">
                  <c:v>Personal Property</c:v>
                </c:pt>
                <c:pt idx="2">
                  <c:v>No Computer</c:v>
                </c:pt>
              </c:strCache>
            </c:strRef>
          </c:cat>
          <c:val>
            <c:numRef>
              <c:f>graph!$C$2:$C$4</c:f>
              <c:numCache>
                <c:formatCode>0.00</c:formatCode>
                <c:ptCount val="3"/>
                <c:pt idx="0">
                  <c:v>76.83</c:v>
                </c:pt>
                <c:pt idx="1">
                  <c:v>19.510000000000005</c:v>
                </c:pt>
                <c:pt idx="2">
                  <c:v>3.66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80890880"/>
        <c:axId val="81298560"/>
        <c:axId val="0"/>
      </c:bar3DChart>
      <c:catAx>
        <c:axId val="808908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800">
                <a:latin typeface="Berlin Sans FB" pitchFamily="34" charset="0"/>
              </a:defRPr>
            </a:pPr>
            <a:endParaRPr lang="en-US"/>
          </a:p>
        </c:txPr>
        <c:crossAx val="81298560"/>
        <c:crosses val="autoZero"/>
        <c:auto val="1"/>
        <c:lblAlgn val="ctr"/>
        <c:lblOffset val="100"/>
      </c:catAx>
      <c:valAx>
        <c:axId val="81298560"/>
        <c:scaling>
          <c:orientation val="minMax"/>
        </c:scaling>
        <c:delete val="1"/>
        <c:axPos val="l"/>
        <c:numFmt formatCode="0.00" sourceLinked="1"/>
        <c:majorTickMark val="none"/>
        <c:tickLblPos val="nextTo"/>
        <c:crossAx val="8089088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2321428571428579E-2"/>
                  <c:y val="-2.927927927927929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30.49%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2.0833333333333343E-2"/>
                  <c:y val="-2.702702702702704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50.61%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3.273809523809524E-2"/>
                  <c:y val="-9.0090090090090176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16.46%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1.9345238095238106E-2"/>
                  <c:y val="-3.153153153153153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2.44%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600">
                    <a:latin typeface="Berlin Sans FB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graph!$B$10:$B$13</c:f>
              <c:strCache>
                <c:ptCount val="4"/>
                <c:pt idx="0">
                  <c:v>Globe Tattoo</c:v>
                </c:pt>
                <c:pt idx="1">
                  <c:v>Smart Bro</c:v>
                </c:pt>
                <c:pt idx="2">
                  <c:v>None</c:v>
                </c:pt>
                <c:pt idx="3">
                  <c:v>Others</c:v>
                </c:pt>
              </c:strCache>
            </c:strRef>
          </c:cat>
          <c:val>
            <c:numRef>
              <c:f>graph!$C$10:$C$13</c:f>
              <c:numCache>
                <c:formatCode>0.00</c:formatCode>
                <c:ptCount val="4"/>
                <c:pt idx="0">
                  <c:v>30.49</c:v>
                </c:pt>
                <c:pt idx="1">
                  <c:v>50.61</c:v>
                </c:pt>
                <c:pt idx="2">
                  <c:v>16.459999999999994</c:v>
                </c:pt>
                <c:pt idx="3">
                  <c:v>2.44</c:v>
                </c:pt>
              </c:numCache>
            </c:numRef>
          </c:val>
        </c:ser>
        <c:dLbls>
          <c:showVal val="1"/>
        </c:dLbls>
        <c:shape val="box"/>
        <c:axId val="81326464"/>
        <c:axId val="81328000"/>
        <c:axId val="0"/>
      </c:bar3DChart>
      <c:catAx>
        <c:axId val="81326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3600">
                <a:latin typeface="Berlin Sans FB" pitchFamily="34" charset="0"/>
              </a:defRPr>
            </a:pPr>
            <a:endParaRPr lang="en-US"/>
          </a:p>
        </c:txPr>
        <c:crossAx val="81328000"/>
        <c:crosses val="autoZero"/>
        <c:auto val="1"/>
        <c:lblAlgn val="ctr"/>
        <c:lblOffset val="100"/>
      </c:catAx>
      <c:valAx>
        <c:axId val="81328000"/>
        <c:scaling>
          <c:orientation val="minMax"/>
        </c:scaling>
        <c:delete val="1"/>
        <c:axPos val="l"/>
        <c:numFmt formatCode="0.00" sourceLinked="1"/>
        <c:majorTickMark val="none"/>
        <c:tickLblPos val="nextTo"/>
        <c:crossAx val="8132646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31"/>
          <c:dPt>
            <c:idx val="0"/>
            <c:explosion val="3"/>
          </c:dPt>
          <c:dPt>
            <c:idx val="1"/>
            <c:explosion val="11"/>
          </c:dPt>
          <c:dPt>
            <c:idx val="2"/>
            <c:explosion val="2"/>
          </c:dPt>
          <c:dPt>
            <c:idx val="3"/>
            <c:explosion val="14"/>
          </c:dPt>
          <c:dLbls>
            <c:dLbl>
              <c:idx val="0"/>
              <c:layout>
                <c:manualLayout>
                  <c:x val="-7.5463031743673581E-2"/>
                  <c:y val="3.030303030303031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23910785915911453"/>
                  <c:y val="-0.25248468941382346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1573899371069194"/>
                  <c:y val="4.1693112224608302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3.882310701728323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rgbClr val="FF0000"/>
                        </a:solidFill>
                      </a:rPr>
                      <a:t>No Information
2%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2800">
                    <a:latin typeface="Berlin Sans FB" pitchFamily="34" charset="0"/>
                  </a:defRPr>
                </a:pPr>
                <a:endParaRPr lang="en-US"/>
              </a:p>
            </c:txPr>
            <c:showCatName val="1"/>
            <c:showPercent val="1"/>
          </c:dLbls>
          <c:cat>
            <c:strRef>
              <c:f>graph!$B$20:$B$23</c:f>
              <c:strCache>
                <c:ptCount val="4"/>
                <c:pt idx="0">
                  <c:v>Very Often</c:v>
                </c:pt>
                <c:pt idx="1">
                  <c:v>Two Days or More</c:v>
                </c:pt>
                <c:pt idx="2">
                  <c:v>Never</c:v>
                </c:pt>
                <c:pt idx="3">
                  <c:v>No Information</c:v>
                </c:pt>
              </c:strCache>
            </c:strRef>
          </c:cat>
          <c:val>
            <c:numRef>
              <c:f>graph!$C$20:$C$23</c:f>
              <c:numCache>
                <c:formatCode>0.00</c:formatCode>
                <c:ptCount val="4"/>
                <c:pt idx="0">
                  <c:v>14.63</c:v>
                </c:pt>
                <c:pt idx="1">
                  <c:v>45.120000000000012</c:v>
                </c:pt>
                <c:pt idx="2">
                  <c:v>38.410000000000004</c:v>
                </c:pt>
                <c:pt idx="3">
                  <c:v>1.84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0.41565</cdr:x>
      <cdr:y>0.08</cdr:y>
    </cdr:from>
    <cdr:to>
      <cdr:x>1</cdr:x>
      <cdr:y>0.29003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922354" y="457200"/>
          <a:ext cx="4764446" cy="12003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36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Percentage of Internet </a:t>
          </a:r>
        </a:p>
        <a:p xmlns:a="http://schemas.openxmlformats.org/drawingml/2006/main">
          <a:pPr algn="ctr"/>
          <a:r>
            <a:rPr lang="en-US" sz="36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Users per Week</a:t>
          </a:r>
          <a:endParaRPr lang="en-US" sz="3600" b="1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0.06542</cdr:x>
      <cdr:y>0.17333</cdr:y>
    </cdr:from>
    <cdr:to>
      <cdr:x>0.43744</cdr:x>
      <cdr:y>0.4803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33400" y="990600"/>
          <a:ext cx="3033203" cy="1754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36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Percentage of </a:t>
          </a:r>
        </a:p>
        <a:p xmlns:a="http://schemas.openxmlformats.org/drawingml/2006/main">
          <a:pPr algn="ctr"/>
          <a:r>
            <a:rPr lang="en-US" sz="36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Non-Internet </a:t>
          </a:r>
        </a:p>
        <a:p xmlns:a="http://schemas.openxmlformats.org/drawingml/2006/main">
          <a:pPr algn="ctr"/>
          <a:r>
            <a:rPr lang="en-US" sz="36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Users </a:t>
          </a:r>
          <a:endParaRPr lang="en-US" sz="3600" b="1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FB29"/>
            </a:gs>
            <a:gs pos="39999">
              <a:srgbClr val="85C2FF"/>
            </a:gs>
            <a:gs pos="70000">
              <a:srgbClr val="C4D6EB"/>
            </a:gs>
            <a:gs pos="100000">
              <a:srgbClr val="5665F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12DB-96CB-46DE-8226-35C3BA183556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CA1D-66D3-4971-B5D2-F6113B56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ny\Desktop\drafts\LOGO AND BANNERS\ads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"/>
            <a:ext cx="6248400" cy="2133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60692" y="2057400"/>
            <a:ext cx="862261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Report of </a:t>
            </a: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Deped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 Catanduanes </a:t>
            </a:r>
          </a:p>
          <a:p>
            <a:pPr algn="ctr"/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Website 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Accessibility to Users </a:t>
            </a:r>
          </a:p>
          <a:p>
            <a:pPr algn="ctr"/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as of November, 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2013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0083" y="4495800"/>
            <a:ext cx="74438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zSans-Book" pitchFamily="2" charset="0"/>
              </a:rPr>
              <a:t>Efren</a:t>
            </a:r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zSans-Book" pitchFamily="2" charset="0"/>
              </a:rPr>
              <a:t> T. </a:t>
            </a:r>
            <a:r>
              <a:rPr lang="en-US" sz="5400" b="1" cap="none" spc="0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zSans-Book" pitchFamily="2" charset="0"/>
              </a:rPr>
              <a:t>Gurrobat</a:t>
            </a:r>
            <a:endParaRPr lang="en-US" sz="5400" b="1" cap="none" spc="0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LuzSans-Book" pitchFamily="2" charset="0"/>
            </a:endParaRPr>
          </a:p>
          <a:p>
            <a:pPr algn="ctr"/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zSans-Book" pitchFamily="2" charset="0"/>
              </a:rPr>
              <a:t>Division ICT Coordinator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LuzSans-Boo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4431" y="2828836"/>
            <a:ext cx="76811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Elementary Schools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533400" y="1295400"/>
          <a:ext cx="807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Computer Units Used in School to Access the Website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Internet Connection Used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04800" y="990600"/>
          <a:ext cx="8534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Number of Times Browsing the Internet Per Week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81000" y="1295400"/>
          <a:ext cx="8077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Strength of Broadband Signal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609600" y="1066800"/>
          <a:ext cx="7848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Strength of Mobile Phone Signal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685800" y="1371600"/>
          <a:ext cx="7543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609600"/>
          <a:ext cx="8077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4431" y="2828836"/>
            <a:ext cx="72951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Secondary Schools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Computer Units Used in School to Access the Website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685800" y="1752600"/>
          <a:ext cx="7696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Internet Connection Used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685800" y="1143000"/>
          <a:ext cx="7772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Number of Times Browsing the Internet Per Week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381000" y="14478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Strength of Mobile Phone Signal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2192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Strength of Broadband Signal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066800"/>
          <a:ext cx="8610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457200"/>
          <a:ext cx="8153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manny\Desktop\drafts\LOGO AND BANNERS\cloud isl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90600" y="0"/>
            <a:ext cx="10515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169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Computer Units Used in School to Access the Website</vt:lpstr>
      <vt:lpstr>Internet Connection Used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manny</dc:creator>
  <cp:lastModifiedBy>manny</cp:lastModifiedBy>
  <cp:revision>35</cp:revision>
  <dcterms:created xsi:type="dcterms:W3CDTF">2014-02-19T10:30:07Z</dcterms:created>
  <dcterms:modified xsi:type="dcterms:W3CDTF">2014-07-20T06:56:03Z</dcterms:modified>
</cp:coreProperties>
</file>