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7" r:id="rId3"/>
    <p:sldId id="258" r:id="rId4"/>
    <p:sldId id="275" r:id="rId5"/>
    <p:sldId id="276" r:id="rId6"/>
    <p:sldId id="277" r:id="rId7"/>
    <p:sldId id="278" r:id="rId8"/>
    <p:sldId id="280" r:id="rId9"/>
    <p:sldId id="281" r:id="rId10"/>
    <p:sldId id="282" r:id="rId11"/>
    <p:sldId id="283" r:id="rId12"/>
    <p:sldId id="284" r:id="rId13"/>
    <p:sldId id="285" r:id="rId14"/>
    <p:sldId id="286" r:id="rId15"/>
    <p:sldId id="287" r:id="rId16"/>
    <p:sldId id="288" r:id="rId17"/>
    <p:sldId id="289" r:id="rId18"/>
    <p:sldId id="29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73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37703E-005D-4BC9-BE4B-46CA4CD42378}" type="datetimeFigureOut">
              <a:rPr lang="en-PH" smtClean="0"/>
              <a:t>5/20/2020</a:t>
            </a:fld>
            <a:endParaRPr lang="en-PH"/>
          </a:p>
        </p:txBody>
      </p:sp>
      <p:sp>
        <p:nvSpPr>
          <p:cNvPr id="5" name="Footer Placeholder 4"/>
          <p:cNvSpPr>
            <a:spLocks noGrp="1"/>
          </p:cNvSpPr>
          <p:nvPr>
            <p:ph type="ftr" sz="quarter" idx="11"/>
          </p:nvPr>
        </p:nvSpPr>
        <p:spPr/>
        <p:txBody>
          <a:bodyPr/>
          <a:lstStyle/>
          <a:p>
            <a:endParaRPr lang="en-PH"/>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E5C8E20-294F-4BE9-8B28-CC6A779D44FF}" type="slidenum">
              <a:rPr lang="en-PH" smtClean="0"/>
              <a:t>‹#›</a:t>
            </a:fld>
            <a:endParaRPr lang="en-PH"/>
          </a:p>
        </p:txBody>
      </p:sp>
    </p:spTree>
    <p:extLst>
      <p:ext uri="{BB962C8B-B14F-4D97-AF65-F5344CB8AC3E}">
        <p14:creationId xmlns:p14="http://schemas.microsoft.com/office/powerpoint/2010/main" val="387225584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37703E-005D-4BC9-BE4B-46CA4CD42378}" type="datetimeFigureOut">
              <a:rPr lang="en-PH" smtClean="0"/>
              <a:t>5/20/2020</a:t>
            </a:fld>
            <a:endParaRPr lang="en-PH"/>
          </a:p>
        </p:txBody>
      </p:sp>
      <p:sp>
        <p:nvSpPr>
          <p:cNvPr id="5" name="Footer Placeholder 4"/>
          <p:cNvSpPr>
            <a:spLocks noGrp="1"/>
          </p:cNvSpPr>
          <p:nvPr>
            <p:ph type="ftr" sz="quarter" idx="11"/>
          </p:nvPr>
        </p:nvSpPr>
        <p:spPr/>
        <p:txBody>
          <a:bodyPr/>
          <a:lstStyle/>
          <a:p>
            <a:endParaRPr lang="en-PH"/>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E5C8E20-294F-4BE9-8B28-CC6A779D44FF}" type="slidenum">
              <a:rPr lang="en-PH" smtClean="0"/>
              <a:t>‹#›</a:t>
            </a:fld>
            <a:endParaRPr lang="en-PH"/>
          </a:p>
        </p:txBody>
      </p:sp>
    </p:spTree>
    <p:extLst>
      <p:ext uri="{BB962C8B-B14F-4D97-AF65-F5344CB8AC3E}">
        <p14:creationId xmlns:p14="http://schemas.microsoft.com/office/powerpoint/2010/main" val="4252330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37703E-005D-4BC9-BE4B-46CA4CD42378}" type="datetimeFigureOut">
              <a:rPr lang="en-PH" smtClean="0"/>
              <a:t>5/20/2020</a:t>
            </a:fld>
            <a:endParaRPr lang="en-PH"/>
          </a:p>
        </p:txBody>
      </p:sp>
      <p:sp>
        <p:nvSpPr>
          <p:cNvPr id="5" name="Footer Placeholder 4"/>
          <p:cNvSpPr>
            <a:spLocks noGrp="1"/>
          </p:cNvSpPr>
          <p:nvPr>
            <p:ph type="ftr" sz="quarter" idx="11"/>
          </p:nvPr>
        </p:nvSpPr>
        <p:spPr/>
        <p:txBody>
          <a:bodyPr/>
          <a:lstStyle/>
          <a:p>
            <a:endParaRPr lang="en-PH"/>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E5C8E20-294F-4BE9-8B28-CC6A779D44FF}" type="slidenum">
              <a:rPr lang="en-PH" smtClean="0"/>
              <a:t>‹#›</a:t>
            </a:fld>
            <a:endParaRPr lang="en-PH"/>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71366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E37703E-005D-4BC9-BE4B-46CA4CD42378}" type="datetimeFigureOut">
              <a:rPr lang="en-PH" smtClean="0"/>
              <a:t>5/20/2020</a:t>
            </a:fld>
            <a:endParaRPr lang="en-PH"/>
          </a:p>
        </p:txBody>
      </p:sp>
      <p:sp>
        <p:nvSpPr>
          <p:cNvPr id="6" name="Footer Placeholder 5"/>
          <p:cNvSpPr>
            <a:spLocks noGrp="1"/>
          </p:cNvSpPr>
          <p:nvPr>
            <p:ph type="ftr" sz="quarter" idx="11"/>
          </p:nvPr>
        </p:nvSpPr>
        <p:spPr/>
        <p:txBody>
          <a:bodyPr/>
          <a:lstStyle/>
          <a:p>
            <a:endParaRPr lang="en-PH"/>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E5C8E20-294F-4BE9-8B28-CC6A779D44FF}" type="slidenum">
              <a:rPr lang="en-PH" smtClean="0"/>
              <a:t>‹#›</a:t>
            </a:fld>
            <a:endParaRPr lang="en-PH"/>
          </a:p>
        </p:txBody>
      </p:sp>
    </p:spTree>
    <p:extLst>
      <p:ext uri="{BB962C8B-B14F-4D97-AF65-F5344CB8AC3E}">
        <p14:creationId xmlns:p14="http://schemas.microsoft.com/office/powerpoint/2010/main" val="2214705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E37703E-005D-4BC9-BE4B-46CA4CD42378}" type="datetimeFigureOut">
              <a:rPr lang="en-PH" smtClean="0"/>
              <a:t>5/20/2020</a:t>
            </a:fld>
            <a:endParaRPr lang="en-PH"/>
          </a:p>
        </p:txBody>
      </p:sp>
      <p:sp>
        <p:nvSpPr>
          <p:cNvPr id="6" name="Footer Placeholder 5"/>
          <p:cNvSpPr>
            <a:spLocks noGrp="1"/>
          </p:cNvSpPr>
          <p:nvPr>
            <p:ph type="ftr" sz="quarter" idx="11"/>
          </p:nvPr>
        </p:nvSpPr>
        <p:spPr/>
        <p:txBody>
          <a:bodyPr/>
          <a:lstStyle/>
          <a:p>
            <a:endParaRPr lang="en-PH"/>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E5C8E20-294F-4BE9-8B28-CC6A779D44FF}" type="slidenum">
              <a:rPr lang="en-PH" smtClean="0"/>
              <a:t>‹#›</a:t>
            </a:fld>
            <a:endParaRPr lang="en-PH"/>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99818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E37703E-005D-4BC9-BE4B-46CA4CD42378}" type="datetimeFigureOut">
              <a:rPr lang="en-PH" smtClean="0"/>
              <a:t>5/20/2020</a:t>
            </a:fld>
            <a:endParaRPr lang="en-PH"/>
          </a:p>
        </p:txBody>
      </p:sp>
      <p:sp>
        <p:nvSpPr>
          <p:cNvPr id="6" name="Footer Placeholder 5"/>
          <p:cNvSpPr>
            <a:spLocks noGrp="1"/>
          </p:cNvSpPr>
          <p:nvPr>
            <p:ph type="ftr" sz="quarter" idx="11"/>
          </p:nvPr>
        </p:nvSpPr>
        <p:spPr/>
        <p:txBody>
          <a:bodyPr/>
          <a:lstStyle/>
          <a:p>
            <a:endParaRPr lang="en-PH"/>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E5C8E20-294F-4BE9-8B28-CC6A779D44FF}" type="slidenum">
              <a:rPr lang="en-PH" smtClean="0"/>
              <a:t>‹#›</a:t>
            </a:fld>
            <a:endParaRPr lang="en-PH"/>
          </a:p>
        </p:txBody>
      </p:sp>
    </p:spTree>
    <p:extLst>
      <p:ext uri="{BB962C8B-B14F-4D97-AF65-F5344CB8AC3E}">
        <p14:creationId xmlns:p14="http://schemas.microsoft.com/office/powerpoint/2010/main" val="35910244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37703E-005D-4BC9-BE4B-46CA4CD42378}" type="datetimeFigureOut">
              <a:rPr lang="en-PH" smtClean="0"/>
              <a:t>5/20/2020</a:t>
            </a:fld>
            <a:endParaRPr lang="en-PH"/>
          </a:p>
        </p:txBody>
      </p:sp>
      <p:sp>
        <p:nvSpPr>
          <p:cNvPr id="5" name="Footer Placeholder 4"/>
          <p:cNvSpPr>
            <a:spLocks noGrp="1"/>
          </p:cNvSpPr>
          <p:nvPr>
            <p:ph type="ftr" sz="quarter" idx="11"/>
          </p:nvPr>
        </p:nvSpPr>
        <p:spPr/>
        <p:txBody>
          <a:bodyPr/>
          <a:lstStyle/>
          <a:p>
            <a:endParaRPr lang="en-PH"/>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E5C8E20-294F-4BE9-8B28-CC6A779D44FF}" type="slidenum">
              <a:rPr lang="en-PH" smtClean="0"/>
              <a:t>‹#›</a:t>
            </a:fld>
            <a:endParaRPr lang="en-PH"/>
          </a:p>
        </p:txBody>
      </p:sp>
    </p:spTree>
    <p:extLst>
      <p:ext uri="{BB962C8B-B14F-4D97-AF65-F5344CB8AC3E}">
        <p14:creationId xmlns:p14="http://schemas.microsoft.com/office/powerpoint/2010/main" val="21120722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37703E-005D-4BC9-BE4B-46CA4CD42378}" type="datetimeFigureOut">
              <a:rPr lang="en-PH" smtClean="0"/>
              <a:t>5/20/2020</a:t>
            </a:fld>
            <a:endParaRPr lang="en-PH"/>
          </a:p>
        </p:txBody>
      </p:sp>
      <p:sp>
        <p:nvSpPr>
          <p:cNvPr id="5" name="Footer Placeholder 4"/>
          <p:cNvSpPr>
            <a:spLocks noGrp="1"/>
          </p:cNvSpPr>
          <p:nvPr>
            <p:ph type="ftr" sz="quarter" idx="11"/>
          </p:nvPr>
        </p:nvSpPr>
        <p:spPr/>
        <p:txBody>
          <a:bodyPr/>
          <a:lstStyle/>
          <a:p>
            <a:endParaRPr lang="en-PH"/>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E5C8E20-294F-4BE9-8B28-CC6A779D44FF}" type="slidenum">
              <a:rPr lang="en-PH" smtClean="0"/>
              <a:t>‹#›</a:t>
            </a:fld>
            <a:endParaRPr lang="en-PH"/>
          </a:p>
        </p:txBody>
      </p:sp>
    </p:spTree>
    <p:extLst>
      <p:ext uri="{BB962C8B-B14F-4D97-AF65-F5344CB8AC3E}">
        <p14:creationId xmlns:p14="http://schemas.microsoft.com/office/powerpoint/2010/main" val="996004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37703E-005D-4BC9-BE4B-46CA4CD42378}" type="datetimeFigureOut">
              <a:rPr lang="en-PH" smtClean="0"/>
              <a:t>5/20/2020</a:t>
            </a:fld>
            <a:endParaRPr lang="en-PH"/>
          </a:p>
        </p:txBody>
      </p:sp>
      <p:sp>
        <p:nvSpPr>
          <p:cNvPr id="5" name="Footer Placeholder 4"/>
          <p:cNvSpPr>
            <a:spLocks noGrp="1"/>
          </p:cNvSpPr>
          <p:nvPr>
            <p:ph type="ftr" sz="quarter" idx="11"/>
          </p:nvPr>
        </p:nvSpPr>
        <p:spPr/>
        <p:txBody>
          <a:bodyPr/>
          <a:lstStyle/>
          <a:p>
            <a:endParaRPr lang="en-PH"/>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E5C8E20-294F-4BE9-8B28-CC6A779D44FF}" type="slidenum">
              <a:rPr lang="en-PH" smtClean="0"/>
              <a:t>‹#›</a:t>
            </a:fld>
            <a:endParaRPr lang="en-PH"/>
          </a:p>
        </p:txBody>
      </p:sp>
    </p:spTree>
    <p:extLst>
      <p:ext uri="{BB962C8B-B14F-4D97-AF65-F5344CB8AC3E}">
        <p14:creationId xmlns:p14="http://schemas.microsoft.com/office/powerpoint/2010/main" val="426000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37703E-005D-4BC9-BE4B-46CA4CD42378}" type="datetimeFigureOut">
              <a:rPr lang="en-PH" smtClean="0"/>
              <a:t>5/20/2020</a:t>
            </a:fld>
            <a:endParaRPr lang="en-PH"/>
          </a:p>
        </p:txBody>
      </p:sp>
      <p:sp>
        <p:nvSpPr>
          <p:cNvPr id="5" name="Footer Placeholder 4"/>
          <p:cNvSpPr>
            <a:spLocks noGrp="1"/>
          </p:cNvSpPr>
          <p:nvPr>
            <p:ph type="ftr" sz="quarter" idx="11"/>
          </p:nvPr>
        </p:nvSpPr>
        <p:spPr/>
        <p:txBody>
          <a:bodyPr/>
          <a:lstStyle/>
          <a:p>
            <a:endParaRPr lang="en-PH"/>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E5C8E20-294F-4BE9-8B28-CC6A779D44FF}" type="slidenum">
              <a:rPr lang="en-PH" smtClean="0"/>
              <a:t>‹#›</a:t>
            </a:fld>
            <a:endParaRPr lang="en-PH"/>
          </a:p>
        </p:txBody>
      </p:sp>
    </p:spTree>
    <p:extLst>
      <p:ext uri="{BB962C8B-B14F-4D97-AF65-F5344CB8AC3E}">
        <p14:creationId xmlns:p14="http://schemas.microsoft.com/office/powerpoint/2010/main" val="256206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37703E-005D-4BC9-BE4B-46CA4CD42378}" type="datetimeFigureOut">
              <a:rPr lang="en-PH" smtClean="0"/>
              <a:t>5/20/2020</a:t>
            </a:fld>
            <a:endParaRPr lang="en-PH"/>
          </a:p>
        </p:txBody>
      </p:sp>
      <p:sp>
        <p:nvSpPr>
          <p:cNvPr id="6" name="Footer Placeholder 5"/>
          <p:cNvSpPr>
            <a:spLocks noGrp="1"/>
          </p:cNvSpPr>
          <p:nvPr>
            <p:ph type="ftr" sz="quarter" idx="11"/>
          </p:nvPr>
        </p:nvSpPr>
        <p:spPr/>
        <p:txBody>
          <a:bodyPr/>
          <a:lstStyle/>
          <a:p>
            <a:endParaRPr lang="en-PH"/>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E5C8E20-294F-4BE9-8B28-CC6A779D44FF}" type="slidenum">
              <a:rPr lang="en-PH" smtClean="0"/>
              <a:t>‹#›</a:t>
            </a:fld>
            <a:endParaRPr lang="en-PH"/>
          </a:p>
        </p:txBody>
      </p:sp>
    </p:spTree>
    <p:extLst>
      <p:ext uri="{BB962C8B-B14F-4D97-AF65-F5344CB8AC3E}">
        <p14:creationId xmlns:p14="http://schemas.microsoft.com/office/powerpoint/2010/main" val="231902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37703E-005D-4BC9-BE4B-46CA4CD42378}" type="datetimeFigureOut">
              <a:rPr lang="en-PH" smtClean="0"/>
              <a:t>5/20/2020</a:t>
            </a:fld>
            <a:endParaRPr lang="en-PH"/>
          </a:p>
        </p:txBody>
      </p:sp>
      <p:sp>
        <p:nvSpPr>
          <p:cNvPr id="8" name="Footer Placeholder 7"/>
          <p:cNvSpPr>
            <a:spLocks noGrp="1"/>
          </p:cNvSpPr>
          <p:nvPr>
            <p:ph type="ftr" sz="quarter" idx="11"/>
          </p:nvPr>
        </p:nvSpPr>
        <p:spPr/>
        <p:txBody>
          <a:bodyPr/>
          <a:lstStyle/>
          <a:p>
            <a:endParaRPr lang="en-PH"/>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E5C8E20-294F-4BE9-8B28-CC6A779D44FF}" type="slidenum">
              <a:rPr lang="en-PH" smtClean="0"/>
              <a:t>‹#›</a:t>
            </a:fld>
            <a:endParaRPr lang="en-PH"/>
          </a:p>
        </p:txBody>
      </p:sp>
    </p:spTree>
    <p:extLst>
      <p:ext uri="{BB962C8B-B14F-4D97-AF65-F5344CB8AC3E}">
        <p14:creationId xmlns:p14="http://schemas.microsoft.com/office/powerpoint/2010/main" val="2088967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37703E-005D-4BC9-BE4B-46CA4CD42378}" type="datetimeFigureOut">
              <a:rPr lang="en-PH" smtClean="0"/>
              <a:t>5/20/2020</a:t>
            </a:fld>
            <a:endParaRPr lang="en-PH"/>
          </a:p>
        </p:txBody>
      </p:sp>
      <p:sp>
        <p:nvSpPr>
          <p:cNvPr id="4" name="Footer Placeholder 3"/>
          <p:cNvSpPr>
            <a:spLocks noGrp="1"/>
          </p:cNvSpPr>
          <p:nvPr>
            <p:ph type="ftr" sz="quarter" idx="11"/>
          </p:nvPr>
        </p:nvSpPr>
        <p:spPr/>
        <p:txBody>
          <a:bodyPr/>
          <a:lstStyle/>
          <a:p>
            <a:endParaRPr lang="en-PH"/>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E5C8E20-294F-4BE9-8B28-CC6A779D44FF}" type="slidenum">
              <a:rPr lang="en-PH" smtClean="0"/>
              <a:t>‹#›</a:t>
            </a:fld>
            <a:endParaRPr lang="en-PH"/>
          </a:p>
        </p:txBody>
      </p:sp>
    </p:spTree>
    <p:extLst>
      <p:ext uri="{BB962C8B-B14F-4D97-AF65-F5344CB8AC3E}">
        <p14:creationId xmlns:p14="http://schemas.microsoft.com/office/powerpoint/2010/main" val="1037254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7703E-005D-4BC9-BE4B-46CA4CD42378}" type="datetimeFigureOut">
              <a:rPr lang="en-PH" smtClean="0"/>
              <a:t>5/20/2020</a:t>
            </a:fld>
            <a:endParaRPr lang="en-PH"/>
          </a:p>
        </p:txBody>
      </p:sp>
      <p:sp>
        <p:nvSpPr>
          <p:cNvPr id="3" name="Footer Placeholder 2"/>
          <p:cNvSpPr>
            <a:spLocks noGrp="1"/>
          </p:cNvSpPr>
          <p:nvPr>
            <p:ph type="ftr" sz="quarter" idx="11"/>
          </p:nvPr>
        </p:nvSpPr>
        <p:spPr/>
        <p:txBody>
          <a:bodyPr/>
          <a:lstStyle/>
          <a:p>
            <a:endParaRPr lang="en-PH"/>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E5C8E20-294F-4BE9-8B28-CC6A779D44FF}" type="slidenum">
              <a:rPr lang="en-PH" smtClean="0"/>
              <a:t>‹#›</a:t>
            </a:fld>
            <a:endParaRPr lang="en-PH"/>
          </a:p>
        </p:txBody>
      </p:sp>
    </p:spTree>
    <p:extLst>
      <p:ext uri="{BB962C8B-B14F-4D97-AF65-F5344CB8AC3E}">
        <p14:creationId xmlns:p14="http://schemas.microsoft.com/office/powerpoint/2010/main" val="190099831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37703E-005D-4BC9-BE4B-46CA4CD42378}" type="datetimeFigureOut">
              <a:rPr lang="en-PH" smtClean="0"/>
              <a:t>5/20/2020</a:t>
            </a:fld>
            <a:endParaRPr lang="en-PH"/>
          </a:p>
        </p:txBody>
      </p:sp>
      <p:sp>
        <p:nvSpPr>
          <p:cNvPr id="6" name="Footer Placeholder 5"/>
          <p:cNvSpPr>
            <a:spLocks noGrp="1"/>
          </p:cNvSpPr>
          <p:nvPr>
            <p:ph type="ftr" sz="quarter" idx="11"/>
          </p:nvPr>
        </p:nvSpPr>
        <p:spPr/>
        <p:txBody>
          <a:bodyPr/>
          <a:lstStyle/>
          <a:p>
            <a:endParaRPr lang="en-PH"/>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E5C8E20-294F-4BE9-8B28-CC6A779D44FF}" type="slidenum">
              <a:rPr lang="en-PH" smtClean="0"/>
              <a:t>‹#›</a:t>
            </a:fld>
            <a:endParaRPr lang="en-PH"/>
          </a:p>
        </p:txBody>
      </p:sp>
    </p:spTree>
    <p:extLst>
      <p:ext uri="{BB962C8B-B14F-4D97-AF65-F5344CB8AC3E}">
        <p14:creationId xmlns:p14="http://schemas.microsoft.com/office/powerpoint/2010/main" val="42815808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37703E-005D-4BC9-BE4B-46CA4CD42378}" type="datetimeFigureOut">
              <a:rPr lang="en-PH" smtClean="0"/>
              <a:t>5/20/2020</a:t>
            </a:fld>
            <a:endParaRPr lang="en-PH"/>
          </a:p>
        </p:txBody>
      </p:sp>
      <p:sp>
        <p:nvSpPr>
          <p:cNvPr id="6" name="Footer Placeholder 5"/>
          <p:cNvSpPr>
            <a:spLocks noGrp="1"/>
          </p:cNvSpPr>
          <p:nvPr>
            <p:ph type="ftr" sz="quarter" idx="11"/>
          </p:nvPr>
        </p:nvSpPr>
        <p:spPr/>
        <p:txBody>
          <a:bodyPr/>
          <a:lstStyle/>
          <a:p>
            <a:endParaRPr lang="en-PH"/>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E5C8E20-294F-4BE9-8B28-CC6A779D44FF}" type="slidenum">
              <a:rPr lang="en-PH" smtClean="0"/>
              <a:t>‹#›</a:t>
            </a:fld>
            <a:endParaRPr lang="en-PH"/>
          </a:p>
        </p:txBody>
      </p:sp>
    </p:spTree>
    <p:extLst>
      <p:ext uri="{BB962C8B-B14F-4D97-AF65-F5344CB8AC3E}">
        <p14:creationId xmlns:p14="http://schemas.microsoft.com/office/powerpoint/2010/main" val="1114547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E37703E-005D-4BC9-BE4B-46CA4CD42378}" type="datetimeFigureOut">
              <a:rPr lang="en-PH" smtClean="0"/>
              <a:t>5/20/2020</a:t>
            </a:fld>
            <a:endParaRPr lang="en-PH"/>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PH"/>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E5C8E20-294F-4BE9-8B28-CC6A779D44FF}" type="slidenum">
              <a:rPr lang="en-PH" smtClean="0"/>
              <a:t>‹#›</a:t>
            </a:fld>
            <a:endParaRPr lang="en-PH"/>
          </a:p>
        </p:txBody>
      </p:sp>
    </p:spTree>
    <p:extLst>
      <p:ext uri="{BB962C8B-B14F-4D97-AF65-F5344CB8AC3E}">
        <p14:creationId xmlns:p14="http://schemas.microsoft.com/office/powerpoint/2010/main" val="1356749679"/>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81E6B-5C65-4502-A39E-066F24A6925A}"/>
              </a:ext>
            </a:extLst>
          </p:cNvPr>
          <p:cNvSpPr>
            <a:spLocks noGrp="1"/>
          </p:cNvSpPr>
          <p:nvPr>
            <p:ph type="ctrTitle"/>
          </p:nvPr>
        </p:nvSpPr>
        <p:spPr>
          <a:xfrm>
            <a:off x="1934816" y="702365"/>
            <a:ext cx="9740349" cy="5340626"/>
          </a:xfrm>
        </p:spPr>
        <p:txBody>
          <a:bodyPr anchor="ctr">
            <a:noAutofit/>
          </a:bodyPr>
          <a:lstStyle/>
          <a:p>
            <a:r>
              <a:rPr lang="en-PH" sz="9600" b="1" dirty="0" err="1">
                <a:latin typeface="Stencil" panose="040409050D0802020404" pitchFamily="82" charset="0"/>
              </a:rPr>
              <a:t>Brigada</a:t>
            </a:r>
            <a:r>
              <a:rPr lang="en-PH" sz="9600" b="1" dirty="0">
                <a:latin typeface="Stencil" panose="040409050D0802020404" pitchFamily="82" charset="0"/>
              </a:rPr>
              <a:t> </a:t>
            </a:r>
            <a:r>
              <a:rPr lang="en-PH" sz="9600" b="1" dirty="0" err="1">
                <a:latin typeface="Stencil" panose="040409050D0802020404" pitchFamily="82" charset="0"/>
              </a:rPr>
              <a:t>eskwela</a:t>
            </a:r>
            <a:r>
              <a:rPr lang="en-PH" sz="9600" b="1" dirty="0">
                <a:latin typeface="Stencil" panose="040409050D0802020404" pitchFamily="82" charset="0"/>
              </a:rPr>
              <a:t> 2020 </a:t>
            </a:r>
            <a:br>
              <a:rPr lang="en-PH" sz="9600" b="1" dirty="0">
                <a:latin typeface="Stencil" panose="040409050D0802020404" pitchFamily="82" charset="0"/>
              </a:rPr>
            </a:br>
            <a:r>
              <a:rPr lang="en-PH" sz="9600" b="1" dirty="0">
                <a:latin typeface="Stencil" panose="040409050D0802020404" pitchFamily="82" charset="0"/>
              </a:rPr>
              <a:t>(New Normal)</a:t>
            </a:r>
          </a:p>
        </p:txBody>
      </p:sp>
    </p:spTree>
    <p:extLst>
      <p:ext uri="{BB962C8B-B14F-4D97-AF65-F5344CB8AC3E}">
        <p14:creationId xmlns:p14="http://schemas.microsoft.com/office/powerpoint/2010/main" val="1653182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B2B4-D48A-491E-BB35-17E6E6924C1F}"/>
              </a:ext>
            </a:extLst>
          </p:cNvPr>
          <p:cNvSpPr>
            <a:spLocks noGrp="1"/>
          </p:cNvSpPr>
          <p:nvPr>
            <p:ph type="title"/>
          </p:nvPr>
        </p:nvSpPr>
        <p:spPr>
          <a:xfrm>
            <a:off x="1652020" y="279558"/>
            <a:ext cx="10142415" cy="6419418"/>
          </a:xfrm>
        </p:spPr>
        <p:txBody>
          <a:bodyPr>
            <a:noAutofit/>
          </a:bodyPr>
          <a:lstStyle/>
          <a:p>
            <a:r>
              <a:rPr lang="en-PH" sz="3200" dirty="0">
                <a:latin typeface="Arial" panose="020B0604020202020204" pitchFamily="34" charset="0"/>
                <a:cs typeface="Arial" panose="020B0604020202020204" pitchFamily="34" charset="0"/>
              </a:rPr>
              <a:t>     5.1.7. Formulate/ Implement other projects or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activities to enhance DepEd’s distant education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program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5.1.7.1. Various platforms may be explored to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engage the learners and make the interaction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more meaningful. Discretion must be observed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to avoid violations to data privacy, among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others.</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5.1.7.2. An orientations for learners on the proper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use of learning websites and social media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etiquette shall be done in coordination with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OUCI and partner organizations through EPS.</a:t>
            </a:r>
            <a:br>
              <a:rPr lang="en-PH" sz="3200" dirty="0">
                <a:latin typeface="Arial" panose="020B0604020202020204" pitchFamily="34" charset="0"/>
                <a:cs typeface="Arial" panose="020B0604020202020204" pitchFamily="34" charset="0"/>
              </a:rPr>
            </a:br>
            <a:endParaRPr lang="en-PH" sz="3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1423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B2B4-D48A-491E-BB35-17E6E6924C1F}"/>
              </a:ext>
            </a:extLst>
          </p:cNvPr>
          <p:cNvSpPr>
            <a:spLocks noGrp="1"/>
          </p:cNvSpPr>
          <p:nvPr>
            <p:ph type="title"/>
          </p:nvPr>
        </p:nvSpPr>
        <p:spPr>
          <a:xfrm>
            <a:off x="1652020" y="279558"/>
            <a:ext cx="10142415" cy="6419418"/>
          </a:xfrm>
        </p:spPr>
        <p:txBody>
          <a:bodyPr>
            <a:noAutofit/>
          </a:bodyPr>
          <a:lstStyle/>
          <a:p>
            <a:r>
              <a:rPr lang="en-PH" sz="3200" dirty="0">
                <a:latin typeface="Arial" panose="020B0604020202020204" pitchFamily="34" charset="0"/>
                <a:cs typeface="Arial" panose="020B0604020202020204" pitchFamily="34" charset="0"/>
              </a:rPr>
              <a:t>         5.1.7.3. PAS, OUCI, partner organizations, and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EPS shall lead in creating an online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campaign to promote media literacy</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5.2. Areas </a:t>
            </a:r>
            <a:r>
              <a:rPr lang="en-PH" sz="3200" u="sng" dirty="0">
                <a:latin typeface="Arial" panose="020B0604020202020204" pitchFamily="34" charset="0"/>
                <a:cs typeface="Arial" panose="020B0604020202020204" pitchFamily="34" charset="0"/>
              </a:rPr>
              <a:t>without</a:t>
            </a:r>
            <a:r>
              <a:rPr lang="en-PH" sz="3200" dirty="0">
                <a:latin typeface="Arial" panose="020B0604020202020204" pitchFamily="34" charset="0"/>
                <a:cs typeface="Arial" panose="020B0604020202020204" pitchFamily="34" charset="0"/>
              </a:rPr>
              <a:t> connectivity and/or access to the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internet</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Private partners shall be engaged to:</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5.2.1. Train teachers on the new landscape of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learning </a:t>
            </a:r>
            <a:br>
              <a:rPr lang="en-PH" sz="3200" dirty="0">
                <a:latin typeface="Arial" panose="020B0604020202020204" pitchFamily="34" charset="0"/>
                <a:cs typeface="Arial" panose="020B0604020202020204" pitchFamily="34" charset="0"/>
              </a:rPr>
            </a:br>
            <a:br>
              <a:rPr lang="en-PH" sz="3200" dirty="0">
                <a:latin typeface="Arial" panose="020B0604020202020204" pitchFamily="34" charset="0"/>
                <a:cs typeface="Arial" panose="020B0604020202020204" pitchFamily="34" charset="0"/>
              </a:rPr>
            </a:br>
            <a:endParaRPr lang="en-PH" sz="3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9460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B2B4-D48A-491E-BB35-17E6E6924C1F}"/>
              </a:ext>
            </a:extLst>
          </p:cNvPr>
          <p:cNvSpPr>
            <a:spLocks noGrp="1"/>
          </p:cNvSpPr>
          <p:nvPr>
            <p:ph type="title"/>
          </p:nvPr>
        </p:nvSpPr>
        <p:spPr>
          <a:xfrm>
            <a:off x="1652020" y="279558"/>
            <a:ext cx="10142415" cy="6419418"/>
          </a:xfrm>
        </p:spPr>
        <p:txBody>
          <a:bodyPr>
            <a:noAutofit/>
          </a:bodyPr>
          <a:lstStyle/>
          <a:p>
            <a:r>
              <a:rPr lang="en-PH" sz="3000" dirty="0">
                <a:latin typeface="Arial" panose="020B0604020202020204" pitchFamily="34" charset="0"/>
                <a:cs typeface="Arial" panose="020B0604020202020204" pitchFamily="34" charset="0"/>
              </a:rPr>
              <a:t>         5.2.1.1. SDOs, through partners, shall conduct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face-to-face training with teachers by batches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(with a maximum of 25 teachers per session) to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orient them on the learning arrangement in their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divisions, and the role of partners in this.</a:t>
            </a:r>
            <a:br>
              <a:rPr lang="en-PH" sz="3000" dirty="0">
                <a:latin typeface="Arial" panose="020B0604020202020204" pitchFamily="34" charset="0"/>
                <a:cs typeface="Arial" panose="020B0604020202020204" pitchFamily="34" charset="0"/>
              </a:rPr>
            </a:br>
            <a:br>
              <a:rPr lang="en-PH" sz="2800" dirty="0">
                <a:latin typeface="Arial" panose="020B0604020202020204" pitchFamily="34" charset="0"/>
                <a:cs typeface="Arial" panose="020B0604020202020204" pitchFamily="34" charset="0"/>
              </a:rPr>
            </a:br>
            <a:r>
              <a:rPr lang="en-PH" sz="2800" dirty="0">
                <a:latin typeface="Arial" panose="020B0604020202020204" pitchFamily="34" charset="0"/>
                <a:cs typeface="Arial" panose="020B0604020202020204" pitchFamily="34" charset="0"/>
              </a:rPr>
              <a:t>(*</a:t>
            </a:r>
            <a:r>
              <a:rPr lang="en-PH" sz="2800" i="1" dirty="0">
                <a:latin typeface="Arial" panose="020B0604020202020204" pitchFamily="34" charset="0"/>
                <a:cs typeface="Arial" panose="020B0604020202020204" pitchFamily="34" charset="0"/>
              </a:rPr>
              <a:t>if without connectivity but have access to gadgets, teaching/ learning applications or materials may be uploaded to such gadgets to facilitate offline learning.)</a:t>
            </a:r>
            <a:endParaRPr lang="en-PH" sz="3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7078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B2B4-D48A-491E-BB35-17E6E6924C1F}"/>
              </a:ext>
            </a:extLst>
          </p:cNvPr>
          <p:cNvSpPr>
            <a:spLocks noGrp="1"/>
          </p:cNvSpPr>
          <p:nvPr>
            <p:ph type="title"/>
          </p:nvPr>
        </p:nvSpPr>
        <p:spPr>
          <a:xfrm>
            <a:off x="1652020" y="279558"/>
            <a:ext cx="10142415" cy="6419418"/>
          </a:xfrm>
        </p:spPr>
        <p:txBody>
          <a:bodyPr>
            <a:noAutofit/>
          </a:bodyPr>
          <a:lstStyle/>
          <a:p>
            <a:r>
              <a:rPr lang="en-PH" sz="3000" dirty="0">
                <a:latin typeface="Arial" panose="020B0604020202020204" pitchFamily="34" charset="0"/>
                <a:cs typeface="Arial" panose="020B0604020202020204" pitchFamily="34" charset="0"/>
              </a:rPr>
              <a:t>        5.2.2.1. </a:t>
            </a:r>
            <a:r>
              <a:rPr lang="en-PH" sz="3000" dirty="0" err="1">
                <a:latin typeface="Arial" panose="020B0604020202020204" pitchFamily="34" charset="0"/>
                <a:cs typeface="Arial" panose="020B0604020202020204" pitchFamily="34" charset="0"/>
              </a:rPr>
              <a:t>Brigada</a:t>
            </a:r>
            <a:r>
              <a:rPr lang="en-PH" sz="3000" dirty="0">
                <a:latin typeface="Arial" panose="020B0604020202020204" pitchFamily="34" charset="0"/>
                <a:cs typeface="Arial" panose="020B0604020202020204" pitchFamily="34" charset="0"/>
              </a:rPr>
              <a:t> </a:t>
            </a:r>
            <a:r>
              <a:rPr lang="en-PH" sz="3000" dirty="0" err="1">
                <a:latin typeface="Arial" panose="020B0604020202020204" pitchFamily="34" charset="0"/>
                <a:cs typeface="Arial" panose="020B0604020202020204" pitchFamily="34" charset="0"/>
              </a:rPr>
              <a:t>Pagbasa</a:t>
            </a:r>
            <a:r>
              <a:rPr lang="en-PH" sz="3000" dirty="0">
                <a:latin typeface="Arial" panose="020B0604020202020204" pitchFamily="34" charset="0"/>
                <a:cs typeface="Arial" panose="020B0604020202020204" pitchFamily="34" charset="0"/>
              </a:rPr>
              <a:t> partners shall orient the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parents on the program. Each orientation shall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have a maximum of 25 participants. Parents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shall be engaged in the program either as a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volunteer teacher, or as a student.</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5.2.2.2. The Partnership Focal Person shall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coordinate with Barangay Local Government Units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(LGU) to allow them to use an area in their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locality wherein they may conduct </a:t>
            </a:r>
            <a:r>
              <a:rPr lang="en-PH" sz="3000" dirty="0" err="1">
                <a:latin typeface="Arial" panose="020B0604020202020204" pitchFamily="34" charset="0"/>
                <a:cs typeface="Arial" panose="020B0604020202020204" pitchFamily="34" charset="0"/>
              </a:rPr>
              <a:t>Brigada</a:t>
            </a:r>
            <a:r>
              <a:rPr lang="en-PH" sz="3000" dirty="0">
                <a:latin typeface="Arial" panose="020B0604020202020204" pitchFamily="34" charset="0"/>
                <a:cs typeface="Arial" panose="020B0604020202020204" pitchFamily="34" charset="0"/>
              </a:rPr>
              <a:t>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a:t>
            </a:r>
            <a:r>
              <a:rPr lang="en-PH" sz="3000" dirty="0" err="1">
                <a:latin typeface="Arial" panose="020B0604020202020204" pitchFamily="34" charset="0"/>
                <a:cs typeface="Arial" panose="020B0604020202020204" pitchFamily="34" charset="0"/>
              </a:rPr>
              <a:t>Pagbasa</a:t>
            </a:r>
            <a:r>
              <a:rPr lang="en-PH" sz="3000" dirty="0">
                <a:latin typeface="Arial" panose="020B0604020202020204" pitchFamily="34" charset="0"/>
                <a:cs typeface="Arial" panose="020B0604020202020204" pitchFamily="34" charset="0"/>
              </a:rPr>
              <a:t>.</a:t>
            </a:r>
            <a:endParaRPr lang="en-PH" sz="3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9677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B2B4-D48A-491E-BB35-17E6E6924C1F}"/>
              </a:ext>
            </a:extLst>
          </p:cNvPr>
          <p:cNvSpPr>
            <a:spLocks noGrp="1"/>
          </p:cNvSpPr>
          <p:nvPr>
            <p:ph type="title"/>
          </p:nvPr>
        </p:nvSpPr>
        <p:spPr>
          <a:xfrm>
            <a:off x="1652020" y="279558"/>
            <a:ext cx="10262476" cy="6419418"/>
          </a:xfrm>
        </p:spPr>
        <p:txBody>
          <a:bodyPr>
            <a:noAutofit/>
          </a:bodyPr>
          <a:lstStyle/>
          <a:p>
            <a:r>
              <a:rPr lang="en-PH" sz="3000" dirty="0">
                <a:latin typeface="Arial" panose="020B0604020202020204" pitchFamily="34" charset="0"/>
                <a:cs typeface="Arial" panose="020B0604020202020204" pitchFamily="34" charset="0"/>
              </a:rPr>
              <a:t>         5.2.2.3. EPS shall engage the National Secretariat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for the </a:t>
            </a:r>
            <a:r>
              <a:rPr lang="en-PH" sz="3000" dirty="0" err="1">
                <a:latin typeface="Arial" panose="020B0604020202020204" pitchFamily="34" charset="0"/>
                <a:cs typeface="Arial" panose="020B0604020202020204" pitchFamily="34" charset="0"/>
              </a:rPr>
              <a:t>Pantawid</a:t>
            </a:r>
            <a:r>
              <a:rPr lang="en-PH" sz="3000" dirty="0">
                <a:latin typeface="Arial" panose="020B0604020202020204" pitchFamily="34" charset="0"/>
                <a:cs typeface="Arial" panose="020B0604020202020204" pitchFamily="34" charset="0"/>
              </a:rPr>
              <a:t> </a:t>
            </a:r>
            <a:r>
              <a:rPr lang="en-PH" sz="3000" dirty="0" err="1">
                <a:latin typeface="Arial" panose="020B0604020202020204" pitchFamily="34" charset="0"/>
                <a:cs typeface="Arial" panose="020B0604020202020204" pitchFamily="34" charset="0"/>
              </a:rPr>
              <a:t>Pamilyang</a:t>
            </a:r>
            <a:r>
              <a:rPr lang="en-PH" sz="3000" dirty="0">
                <a:latin typeface="Arial" panose="020B0604020202020204" pitchFamily="34" charset="0"/>
                <a:cs typeface="Arial" panose="020B0604020202020204" pitchFamily="34" charset="0"/>
              </a:rPr>
              <a:t> Pilipino Program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(4Ps) of the Department of Social Welfare and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Development (DSWD) to encourage more 4Ps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members to take an active role in the education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of their children.</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5.2.3. Formulate/ Implement other projects or</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activities to enhance DepEd’s distant education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program</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5.2.3.1. The EPS shall coordinate with OUCI and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the university of the Philippines Los </a:t>
            </a:r>
            <a:r>
              <a:rPr lang="en-PH" sz="3000" dirty="0" err="1">
                <a:latin typeface="Arial" panose="020B0604020202020204" pitchFamily="34" charset="0"/>
                <a:cs typeface="Arial" panose="020B0604020202020204" pitchFamily="34" charset="0"/>
              </a:rPr>
              <a:t>Baños</a:t>
            </a:r>
            <a:r>
              <a:rPr lang="en-PH" sz="3000" dirty="0">
                <a:latin typeface="Arial" panose="020B0604020202020204" pitchFamily="34" charset="0"/>
                <a:cs typeface="Arial" panose="020B0604020202020204" pitchFamily="34" charset="0"/>
              </a:rPr>
              <a:t>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creating modules for the school-on-Air Program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which shall be implemented in key select areas.</a:t>
            </a:r>
            <a:br>
              <a:rPr lang="en-PH" sz="3000" dirty="0">
                <a:latin typeface="Arial" panose="020B0604020202020204" pitchFamily="34" charset="0"/>
                <a:cs typeface="Arial" panose="020B0604020202020204" pitchFamily="34" charset="0"/>
              </a:rPr>
            </a:br>
            <a:endParaRPr lang="en-PH" sz="3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23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B2B4-D48A-491E-BB35-17E6E6924C1F}"/>
              </a:ext>
            </a:extLst>
          </p:cNvPr>
          <p:cNvSpPr>
            <a:spLocks noGrp="1"/>
          </p:cNvSpPr>
          <p:nvPr>
            <p:ph type="title"/>
          </p:nvPr>
        </p:nvSpPr>
        <p:spPr>
          <a:xfrm>
            <a:off x="1652020" y="279558"/>
            <a:ext cx="10262476" cy="6419418"/>
          </a:xfrm>
        </p:spPr>
        <p:txBody>
          <a:bodyPr>
            <a:noAutofit/>
          </a:bodyPr>
          <a:lstStyle/>
          <a:p>
            <a:r>
              <a:rPr lang="en-PH" sz="3000" dirty="0">
                <a:latin typeface="Arial" panose="020B0604020202020204" pitchFamily="34" charset="0"/>
                <a:cs typeface="Arial" panose="020B0604020202020204" pitchFamily="34" charset="0"/>
              </a:rPr>
              <a:t>         5.2.3.2. The </a:t>
            </a:r>
            <a:r>
              <a:rPr lang="en-PH" sz="3000" dirty="0" err="1">
                <a:latin typeface="Arial" panose="020B0604020202020204" pitchFamily="34" charset="0"/>
                <a:cs typeface="Arial" panose="020B0604020202020204" pitchFamily="34" charset="0"/>
              </a:rPr>
              <a:t>Brigada</a:t>
            </a:r>
            <a:r>
              <a:rPr lang="en-PH" sz="3000" dirty="0">
                <a:latin typeface="Arial" panose="020B0604020202020204" pitchFamily="34" charset="0"/>
                <a:cs typeface="Arial" panose="020B0604020202020204" pitchFamily="34" charset="0"/>
              </a:rPr>
              <a:t> </a:t>
            </a:r>
            <a:r>
              <a:rPr lang="en-PH" sz="3000" dirty="0" err="1">
                <a:latin typeface="Arial" panose="020B0604020202020204" pitchFamily="34" charset="0"/>
                <a:cs typeface="Arial" panose="020B0604020202020204" pitchFamily="34" charset="0"/>
              </a:rPr>
              <a:t>Pagbasa</a:t>
            </a:r>
            <a:r>
              <a:rPr lang="en-PH" sz="3000" dirty="0">
                <a:latin typeface="Arial" panose="020B0604020202020204" pitchFamily="34" charset="0"/>
                <a:cs typeface="Arial" panose="020B0604020202020204" pitchFamily="34" charset="0"/>
              </a:rPr>
              <a:t> program shall be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intensified, especially in areas wherein Internet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not accessible.</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5.2.3.3. House-to-House distribution of learning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materials, or learning activity sheets shall be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explored by SDOs with the LGUs and their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DSWD counterpart. Partner organizations shall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be tapped in producing these printed materials.</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5.2.3.4. EPS, and its regional and divisions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counterparts, shall launch the sponsor-a-Gadget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program which aims to provide learners in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new gadgets with pre-loaded materials that will be</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available offline.</a:t>
            </a:r>
            <a:br>
              <a:rPr lang="en-PH" sz="3000" dirty="0">
                <a:latin typeface="Arial" panose="020B0604020202020204" pitchFamily="34" charset="0"/>
                <a:cs typeface="Arial" panose="020B0604020202020204" pitchFamily="34" charset="0"/>
              </a:rPr>
            </a:br>
            <a:endParaRPr lang="en-PH" sz="3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9605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B2B4-D48A-491E-BB35-17E6E6924C1F}"/>
              </a:ext>
            </a:extLst>
          </p:cNvPr>
          <p:cNvSpPr>
            <a:spLocks noGrp="1"/>
          </p:cNvSpPr>
          <p:nvPr>
            <p:ph type="title"/>
          </p:nvPr>
        </p:nvSpPr>
        <p:spPr>
          <a:xfrm>
            <a:off x="1652020" y="279558"/>
            <a:ext cx="10262476" cy="6419418"/>
          </a:xfrm>
        </p:spPr>
        <p:txBody>
          <a:bodyPr>
            <a:noAutofit/>
          </a:bodyPr>
          <a:lstStyle/>
          <a:p>
            <a:r>
              <a:rPr lang="en-PH" sz="3000" b="1" i="1" dirty="0">
                <a:latin typeface="Arial" panose="020B0604020202020204" pitchFamily="34" charset="0"/>
                <a:cs typeface="Arial" panose="020B0604020202020204" pitchFamily="34" charset="0"/>
              </a:rPr>
              <a:t>6. </a:t>
            </a:r>
            <a:r>
              <a:rPr lang="en-PH" sz="3000" b="1" i="1" dirty="0" err="1">
                <a:latin typeface="Arial" panose="020B0604020202020204" pitchFamily="34" charset="0"/>
                <a:cs typeface="Arial" panose="020B0604020202020204" pitchFamily="34" charset="0"/>
              </a:rPr>
              <a:t>Gulayan</a:t>
            </a:r>
            <a:r>
              <a:rPr lang="en-PH" sz="3000" b="1" i="1" dirty="0">
                <a:latin typeface="Arial" panose="020B0604020202020204" pitchFamily="34" charset="0"/>
                <a:cs typeface="Arial" panose="020B0604020202020204" pitchFamily="34" charset="0"/>
              </a:rPr>
              <a:t> </a:t>
            </a:r>
            <a:r>
              <a:rPr lang="en-PH" sz="3000" b="1" i="1" dirty="0" err="1">
                <a:latin typeface="Arial" panose="020B0604020202020204" pitchFamily="34" charset="0"/>
                <a:cs typeface="Arial" panose="020B0604020202020204" pitchFamily="34" charset="0"/>
              </a:rPr>
              <a:t>sa</a:t>
            </a:r>
            <a:r>
              <a:rPr lang="en-PH" sz="3000" b="1" i="1" dirty="0">
                <a:latin typeface="Arial" panose="020B0604020202020204" pitchFamily="34" charset="0"/>
                <a:cs typeface="Arial" panose="020B0604020202020204" pitchFamily="34" charset="0"/>
              </a:rPr>
              <a:t> </a:t>
            </a:r>
            <a:r>
              <a:rPr lang="en-PH" sz="3000" b="1" i="1" dirty="0" err="1">
                <a:latin typeface="Arial" panose="020B0604020202020204" pitchFamily="34" charset="0"/>
                <a:cs typeface="Arial" panose="020B0604020202020204" pitchFamily="34" charset="0"/>
              </a:rPr>
              <a:t>Paaralan</a:t>
            </a:r>
            <a:r>
              <a:rPr lang="en-PH" sz="3000" b="1" i="1" dirty="0">
                <a:latin typeface="Arial" panose="020B0604020202020204" pitchFamily="34" charset="0"/>
                <a:cs typeface="Arial" panose="020B0604020202020204" pitchFamily="34" charset="0"/>
              </a:rPr>
              <a:t> at </a:t>
            </a:r>
            <a:r>
              <a:rPr lang="en-PH" sz="3000" b="1" i="1" dirty="0" err="1">
                <a:latin typeface="Arial" panose="020B0604020202020204" pitchFamily="34" charset="0"/>
                <a:cs typeface="Arial" panose="020B0604020202020204" pitchFamily="34" charset="0"/>
              </a:rPr>
              <a:t>sa</a:t>
            </a:r>
            <a:r>
              <a:rPr lang="en-PH" sz="3000" b="1" i="1" dirty="0">
                <a:latin typeface="Arial" panose="020B0604020202020204" pitchFamily="34" charset="0"/>
                <a:cs typeface="Arial" panose="020B0604020202020204" pitchFamily="34" charset="0"/>
              </a:rPr>
              <a:t> </a:t>
            </a:r>
            <a:r>
              <a:rPr lang="en-PH" sz="3000" b="1" i="1" dirty="0" err="1">
                <a:latin typeface="Arial" panose="020B0604020202020204" pitchFamily="34" charset="0"/>
                <a:cs typeface="Arial" panose="020B0604020202020204" pitchFamily="34" charset="0"/>
              </a:rPr>
              <a:t>Tahanan</a:t>
            </a:r>
            <a:br>
              <a:rPr lang="en-PH" sz="3000" b="1" i="1" dirty="0">
                <a:latin typeface="Arial" panose="020B0604020202020204" pitchFamily="34" charset="0"/>
                <a:cs typeface="Arial" panose="020B0604020202020204" pitchFamily="34" charset="0"/>
              </a:rPr>
            </a:br>
            <a:r>
              <a:rPr lang="en-PH" sz="3000" b="1" i="1" dirty="0">
                <a:latin typeface="Arial" panose="020B0604020202020204" pitchFamily="34" charset="0"/>
                <a:cs typeface="Arial" panose="020B0604020202020204" pitchFamily="34" charset="0"/>
              </a:rPr>
              <a:t>   </a:t>
            </a:r>
            <a:r>
              <a:rPr lang="en-PH" sz="3000" dirty="0">
                <a:latin typeface="Arial" panose="020B0604020202020204" pitchFamily="34" charset="0"/>
                <a:cs typeface="Arial" panose="020B0604020202020204" pitchFamily="34" charset="0"/>
              </a:rPr>
              <a:t>6.1. Coordinate with the Department of Agriculture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(DA) and Department of Environment and Natural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Resources (DENR) for the distribution of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seedlings to learners.</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6.2. Engage LGUs in giving seedlings to the schools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and the learners nationwide.</a:t>
            </a:r>
            <a:br>
              <a:rPr lang="en-PH" sz="3000" dirty="0">
                <a:latin typeface="Arial" panose="020B0604020202020204" pitchFamily="34" charset="0"/>
                <a:cs typeface="Arial" panose="020B0604020202020204" pitchFamily="34" charset="0"/>
              </a:rPr>
            </a:br>
            <a:br>
              <a:rPr lang="en-PH" sz="3000" dirty="0">
                <a:latin typeface="Arial" panose="020B0604020202020204" pitchFamily="34" charset="0"/>
                <a:cs typeface="Arial" panose="020B0604020202020204" pitchFamily="34" charset="0"/>
              </a:rPr>
            </a:br>
            <a:r>
              <a:rPr lang="en-PH" sz="3000" b="1" i="1" dirty="0">
                <a:latin typeface="Arial" panose="020B0604020202020204" pitchFamily="34" charset="0"/>
                <a:cs typeface="Arial" panose="020B0604020202020204" pitchFamily="34" charset="0"/>
              </a:rPr>
              <a:t>7. School Based Initiatives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7.1 Close collaboration between DepEd Offices (</a:t>
            </a:r>
            <a:r>
              <a:rPr lang="en-PH" sz="3000" dirty="0" err="1">
                <a:latin typeface="Arial" panose="020B0604020202020204" pitchFamily="34" charset="0"/>
                <a:cs typeface="Arial" panose="020B0604020202020204" pitchFamily="34" charset="0"/>
              </a:rPr>
              <a:t>esp</a:t>
            </a:r>
            <a:r>
              <a:rPr lang="en-PH" sz="3000" dirty="0">
                <a:latin typeface="Arial" panose="020B0604020202020204" pitchFamily="34" charset="0"/>
                <a:cs typeface="Arial" panose="020B0604020202020204" pitchFamily="34" charset="0"/>
              </a:rPr>
              <a:t>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OUCI DRRMS, ICTS, and PAS)/close coordination</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among regional and division, and school partnership</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focal persons to create an appropriate menu of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investments for private and public partners</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a:t>
            </a:r>
            <a:endParaRPr lang="en-PH" sz="3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159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B2B4-D48A-491E-BB35-17E6E6924C1F}"/>
              </a:ext>
            </a:extLst>
          </p:cNvPr>
          <p:cNvSpPr>
            <a:spLocks noGrp="1"/>
          </p:cNvSpPr>
          <p:nvPr>
            <p:ph type="title"/>
          </p:nvPr>
        </p:nvSpPr>
        <p:spPr>
          <a:xfrm>
            <a:off x="1652020" y="279558"/>
            <a:ext cx="10262476" cy="6419418"/>
          </a:xfrm>
        </p:spPr>
        <p:txBody>
          <a:bodyPr>
            <a:noAutofit/>
          </a:bodyPr>
          <a:lstStyle/>
          <a:p>
            <a:r>
              <a:rPr lang="en-PH" sz="3000" dirty="0">
                <a:latin typeface="Arial" panose="020B0604020202020204" pitchFamily="34" charset="0"/>
                <a:cs typeface="Arial" panose="020B0604020202020204" pitchFamily="34" charset="0"/>
              </a:rPr>
              <a:t>   7.2. Information dissemination campaign to DepEd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personnel, parents, private and public partners, and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learners on the new </a:t>
            </a:r>
            <a:r>
              <a:rPr lang="en-PH" sz="3000" dirty="0" err="1">
                <a:latin typeface="Arial" panose="020B0604020202020204" pitchFamily="34" charset="0"/>
                <a:cs typeface="Arial" panose="020B0604020202020204" pitchFamily="34" charset="0"/>
              </a:rPr>
              <a:t>Brigada</a:t>
            </a:r>
            <a:r>
              <a:rPr lang="en-PH" sz="3000" dirty="0">
                <a:latin typeface="Arial" panose="020B0604020202020204" pitchFamily="34" charset="0"/>
                <a:cs typeface="Arial" panose="020B0604020202020204" pitchFamily="34" charset="0"/>
              </a:rPr>
              <a:t> </a:t>
            </a:r>
            <a:r>
              <a:rPr lang="en-PH" sz="3000" dirty="0" err="1">
                <a:latin typeface="Arial" panose="020B0604020202020204" pitchFamily="34" charset="0"/>
                <a:cs typeface="Arial" panose="020B0604020202020204" pitchFamily="34" charset="0"/>
              </a:rPr>
              <a:t>Eskwela</a:t>
            </a:r>
            <a:r>
              <a:rPr lang="en-PH" sz="3000" dirty="0">
                <a:latin typeface="Arial" panose="020B0604020202020204" pitchFamily="34" charset="0"/>
                <a:cs typeface="Arial" panose="020B0604020202020204" pitchFamily="34" charset="0"/>
              </a:rPr>
              <a:t> framework in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relation to the Learning Continuity Plan (LCP)</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7.3. Initiate other partnership engagements or activities to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implement the LCP</a:t>
            </a:r>
            <a:br>
              <a:rPr lang="en-PH" sz="3000" dirty="0">
                <a:latin typeface="Arial" panose="020B0604020202020204" pitchFamily="34" charset="0"/>
                <a:cs typeface="Arial" panose="020B0604020202020204" pitchFamily="34" charset="0"/>
              </a:rPr>
            </a:br>
            <a:br>
              <a:rPr lang="en-PH" sz="3000" dirty="0">
                <a:latin typeface="Arial" panose="020B0604020202020204" pitchFamily="34" charset="0"/>
                <a:cs typeface="Arial" panose="020B0604020202020204" pitchFamily="34" charset="0"/>
              </a:rPr>
            </a:br>
            <a:r>
              <a:rPr lang="en-PH" sz="3000" b="1" i="1" dirty="0">
                <a:latin typeface="Arial" panose="020B0604020202020204" pitchFamily="34" charset="0"/>
                <a:cs typeface="Arial" panose="020B0604020202020204" pitchFamily="34" charset="0"/>
              </a:rPr>
              <a:t>8. Partners Appreciation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To show appreciation and gratitude to education partners,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a:t>
            </a:r>
            <a:r>
              <a:rPr lang="en-PH" sz="3000" dirty="0" err="1">
                <a:latin typeface="Arial" panose="020B0604020202020204" pitchFamily="34" charset="0"/>
                <a:cs typeface="Arial" panose="020B0604020202020204" pitchFamily="34" charset="0"/>
              </a:rPr>
              <a:t>frontliners</a:t>
            </a:r>
            <a:r>
              <a:rPr lang="en-PH" sz="3000" dirty="0">
                <a:latin typeface="Arial" panose="020B0604020202020204" pitchFamily="34" charset="0"/>
                <a:cs typeface="Arial" panose="020B0604020202020204" pitchFamily="34" charset="0"/>
              </a:rPr>
              <a:t>, and teachers, creative programs may be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developed with partners, which include </a:t>
            </a:r>
            <a:r>
              <a:rPr lang="en-PH" sz="3000" dirty="0" err="1">
                <a:latin typeface="Arial" panose="020B0604020202020204" pitchFamily="34" charset="0"/>
                <a:cs typeface="Arial" panose="020B0604020202020204" pitchFamily="34" charset="0"/>
              </a:rPr>
              <a:t>PhlPost</a:t>
            </a:r>
            <a:r>
              <a:rPr lang="en-PH" sz="3000" dirty="0">
                <a:latin typeface="Arial" panose="020B0604020202020204" pitchFamily="34" charset="0"/>
                <a:cs typeface="Arial" panose="020B0604020202020204" pitchFamily="34" charset="0"/>
              </a:rPr>
              <a:t>.</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a:t>
            </a:r>
            <a:endParaRPr lang="en-PH" sz="3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2617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B2B4-D48A-491E-BB35-17E6E6924C1F}"/>
              </a:ext>
            </a:extLst>
          </p:cNvPr>
          <p:cNvSpPr>
            <a:spLocks noGrp="1"/>
          </p:cNvSpPr>
          <p:nvPr>
            <p:ph type="title"/>
          </p:nvPr>
        </p:nvSpPr>
        <p:spPr>
          <a:xfrm>
            <a:off x="1652020" y="279558"/>
            <a:ext cx="10262476" cy="6419418"/>
          </a:xfrm>
        </p:spPr>
        <p:txBody>
          <a:bodyPr>
            <a:noAutofit/>
          </a:bodyPr>
          <a:lstStyle/>
          <a:p>
            <a:r>
              <a:rPr lang="en-PH" sz="3000" dirty="0">
                <a:latin typeface="Arial" panose="020B0604020202020204" pitchFamily="34" charset="0"/>
                <a:cs typeface="Arial" panose="020B0604020202020204" pitchFamily="34" charset="0"/>
              </a:rPr>
              <a:t>   For instance,, the annual letter-writing contest may have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a theme on showing gratitude. Art competitions may also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be developed with a similar theme</a:t>
            </a:r>
            <a:br>
              <a:rPr lang="en-PH" sz="3000" dirty="0">
                <a:latin typeface="Arial" panose="020B0604020202020204" pitchFamily="34" charset="0"/>
                <a:cs typeface="Arial" panose="020B0604020202020204" pitchFamily="34" charset="0"/>
              </a:rPr>
            </a:b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Through PAS, an online gratitude campaign may also be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made in all of DepEd’s official sites, including social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media. Winners of the abovementioned campaigns may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also be highlighted in that post.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a:t>
            </a:r>
            <a:endParaRPr lang="en-PH" sz="3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4175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A2CDF-0DEF-464F-8692-247DD1657BE2}"/>
              </a:ext>
            </a:extLst>
          </p:cNvPr>
          <p:cNvSpPr>
            <a:spLocks noGrp="1"/>
          </p:cNvSpPr>
          <p:nvPr>
            <p:ph type="title"/>
          </p:nvPr>
        </p:nvSpPr>
        <p:spPr>
          <a:xfrm>
            <a:off x="1742660" y="281610"/>
            <a:ext cx="10025269" cy="6082747"/>
          </a:xfrm>
        </p:spPr>
        <p:txBody>
          <a:bodyPr>
            <a:noAutofit/>
          </a:bodyPr>
          <a:lstStyle/>
          <a:p>
            <a:r>
              <a:rPr lang="en-PH" sz="3000" b="1" dirty="0">
                <a:latin typeface="Arial" panose="020B0604020202020204" pitchFamily="34" charset="0"/>
                <a:cs typeface="Arial" panose="020B0604020202020204" pitchFamily="34" charset="0"/>
              </a:rPr>
              <a:t>SUGGESTED PARTNERSHIP ENGAGEMENT ACTIVITIES FOR BRIGADA ESKWELA</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1. Disinfection of Schools</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2. Mobilization of Essential Items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3. Conduct of Psychological First Aid Sessions/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Psycho-social  Interventions</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4. Orientation Activities with Partners and PTA on</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DepEd’s learning Continuity Plan</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5. Distance Learning</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6. </a:t>
            </a:r>
            <a:r>
              <a:rPr lang="en-PH" sz="3000" dirty="0" err="1">
                <a:latin typeface="Arial" panose="020B0604020202020204" pitchFamily="34" charset="0"/>
                <a:cs typeface="Arial" panose="020B0604020202020204" pitchFamily="34" charset="0"/>
              </a:rPr>
              <a:t>Gulayan</a:t>
            </a:r>
            <a:r>
              <a:rPr lang="en-PH" sz="3000" dirty="0">
                <a:latin typeface="Arial" panose="020B0604020202020204" pitchFamily="34" charset="0"/>
                <a:cs typeface="Arial" panose="020B0604020202020204" pitchFamily="34" charset="0"/>
              </a:rPr>
              <a:t> </a:t>
            </a:r>
            <a:r>
              <a:rPr lang="en-PH" sz="3000" dirty="0" err="1">
                <a:latin typeface="Arial" panose="020B0604020202020204" pitchFamily="34" charset="0"/>
                <a:cs typeface="Arial" panose="020B0604020202020204" pitchFamily="34" charset="0"/>
              </a:rPr>
              <a:t>sa</a:t>
            </a:r>
            <a:r>
              <a:rPr lang="en-PH" sz="3000" dirty="0">
                <a:latin typeface="Arial" panose="020B0604020202020204" pitchFamily="34" charset="0"/>
                <a:cs typeface="Arial" panose="020B0604020202020204" pitchFamily="34" charset="0"/>
              </a:rPr>
              <a:t> </a:t>
            </a:r>
            <a:r>
              <a:rPr lang="en-PH" sz="3000" dirty="0" err="1">
                <a:latin typeface="Arial" panose="020B0604020202020204" pitchFamily="34" charset="0"/>
                <a:cs typeface="Arial" panose="020B0604020202020204" pitchFamily="34" charset="0"/>
              </a:rPr>
              <a:t>Paaralan</a:t>
            </a:r>
            <a:r>
              <a:rPr lang="en-PH" sz="3000" dirty="0">
                <a:latin typeface="Arial" panose="020B0604020202020204" pitchFamily="34" charset="0"/>
                <a:cs typeface="Arial" panose="020B0604020202020204" pitchFamily="34" charset="0"/>
              </a:rPr>
              <a:t>/ </a:t>
            </a:r>
            <a:r>
              <a:rPr lang="en-PH" sz="3000" dirty="0" err="1">
                <a:latin typeface="Arial" panose="020B0604020202020204" pitchFamily="34" charset="0"/>
                <a:cs typeface="Arial" panose="020B0604020202020204" pitchFamily="34" charset="0"/>
              </a:rPr>
              <a:t>Tahanan</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7. Other School-Based Initiatives</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8. Partnership Appreciation</a:t>
            </a:r>
          </a:p>
        </p:txBody>
      </p:sp>
    </p:spTree>
    <p:extLst>
      <p:ext uri="{BB962C8B-B14F-4D97-AF65-F5344CB8AC3E}">
        <p14:creationId xmlns:p14="http://schemas.microsoft.com/office/powerpoint/2010/main" val="36869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B2B4-D48A-491E-BB35-17E6E6924C1F}"/>
              </a:ext>
            </a:extLst>
          </p:cNvPr>
          <p:cNvSpPr>
            <a:spLocks noGrp="1"/>
          </p:cNvSpPr>
          <p:nvPr>
            <p:ph type="title"/>
          </p:nvPr>
        </p:nvSpPr>
        <p:spPr>
          <a:xfrm>
            <a:off x="1652020" y="292810"/>
            <a:ext cx="10142415" cy="6419418"/>
          </a:xfrm>
        </p:spPr>
        <p:txBody>
          <a:bodyPr>
            <a:normAutofit/>
          </a:bodyPr>
          <a:lstStyle/>
          <a:p>
            <a:r>
              <a:rPr lang="en-PH" sz="3000" b="1" i="1" dirty="0">
                <a:latin typeface="Arial" panose="020B0604020202020204" pitchFamily="34" charset="0"/>
                <a:cs typeface="Arial" panose="020B0604020202020204" pitchFamily="34" charset="0"/>
              </a:rPr>
              <a:t>1. Disinfection of schools</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1.1 Ensure that LGUs have properly transferred</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patients to a health facility</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1.2 Engage LGUs/ private  partners in the disinfection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of our schools</a:t>
            </a:r>
            <a:br>
              <a:rPr lang="en-PH" sz="3000" dirty="0">
                <a:latin typeface="Arial" panose="020B0604020202020204" pitchFamily="34" charset="0"/>
                <a:cs typeface="Arial" panose="020B0604020202020204" pitchFamily="34" charset="0"/>
              </a:rPr>
            </a:br>
            <a:r>
              <a:rPr lang="en-PH" sz="3000" b="1" i="1" dirty="0">
                <a:latin typeface="Arial" panose="020B0604020202020204" pitchFamily="34" charset="0"/>
                <a:cs typeface="Arial" panose="020B0604020202020204" pitchFamily="34" charset="0"/>
              </a:rPr>
              <a:t>2. Mobilization of Essential Items</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2.1 Reach out to partners for the following items:</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2.1.1. Thermal scanners;</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2.1.2. Hand sanitizing equipment or materials,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such as rubbing alcohol, anti-bacterial or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germicidal soap;</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2.1.3. Cleaning tools, materials or disinfectants that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may be used to disinfect the learning areas,</a:t>
            </a:r>
          </a:p>
        </p:txBody>
      </p:sp>
    </p:spTree>
    <p:extLst>
      <p:ext uri="{BB962C8B-B14F-4D97-AF65-F5344CB8AC3E}">
        <p14:creationId xmlns:p14="http://schemas.microsoft.com/office/powerpoint/2010/main" val="3750819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B2B4-D48A-491E-BB35-17E6E6924C1F}"/>
              </a:ext>
            </a:extLst>
          </p:cNvPr>
          <p:cNvSpPr>
            <a:spLocks noGrp="1"/>
          </p:cNvSpPr>
          <p:nvPr>
            <p:ph type="title"/>
          </p:nvPr>
        </p:nvSpPr>
        <p:spPr>
          <a:xfrm>
            <a:off x="1652020" y="292810"/>
            <a:ext cx="10142415" cy="6419418"/>
          </a:xfrm>
        </p:spPr>
        <p:txBody>
          <a:bodyPr>
            <a:noAutofit/>
          </a:bodyPr>
          <a:lstStyle/>
          <a:p>
            <a:r>
              <a:rPr lang="en-PH" sz="3000" dirty="0">
                <a:latin typeface="Arial" panose="020B0604020202020204" pitchFamily="34" charset="0"/>
                <a:cs typeface="Arial" panose="020B0604020202020204" pitchFamily="34" charset="0"/>
              </a:rPr>
              <a:t>          such as spray tank/s, disinfectant spray or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disinfecting bleach, foot bath;</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2.1.4. Disposable surgical/face mask/ shield and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surgical gloves;</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2.1.5. Multivitamins capsules, tablets, or syrups for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our DepEd personnel and school children; and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2.1.6. Printing of covid-19 and sanitation/ proper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hand washing hygiene information materials</a:t>
            </a:r>
            <a:br>
              <a:rPr lang="en-PH" sz="3000" dirty="0">
                <a:latin typeface="Arial" panose="020B0604020202020204" pitchFamily="34" charset="0"/>
                <a:cs typeface="Arial" panose="020B0604020202020204" pitchFamily="34" charset="0"/>
              </a:rPr>
            </a:br>
            <a:r>
              <a:rPr lang="en-PH" sz="3000" b="1" i="1" dirty="0">
                <a:latin typeface="Arial" panose="020B0604020202020204" pitchFamily="34" charset="0"/>
                <a:cs typeface="Arial" panose="020B0604020202020204" pitchFamily="34" charset="0"/>
              </a:rPr>
              <a:t>3. Conduct of Psychological First Aid sessions/ </a:t>
            </a:r>
            <a:br>
              <a:rPr lang="en-PH" sz="3000" b="1" i="1" dirty="0">
                <a:latin typeface="Arial" panose="020B0604020202020204" pitchFamily="34" charset="0"/>
                <a:cs typeface="Arial" panose="020B0604020202020204" pitchFamily="34" charset="0"/>
              </a:rPr>
            </a:br>
            <a:r>
              <a:rPr lang="en-PH" sz="3000" b="1" i="1" dirty="0">
                <a:latin typeface="Arial" panose="020B0604020202020204" pitchFamily="34" charset="0"/>
                <a:cs typeface="Arial" panose="020B0604020202020204" pitchFamily="34" charset="0"/>
              </a:rPr>
              <a:t>    Psycho-social Interventions</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3.1 Engage PAP and other relevant institutions to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conduct free online PFA sessions and other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psycho-social interventions</a:t>
            </a:r>
            <a:br>
              <a:rPr lang="en-PH" sz="3000" dirty="0">
                <a:latin typeface="Arial" panose="020B0604020202020204" pitchFamily="34" charset="0"/>
                <a:cs typeface="Arial" panose="020B0604020202020204" pitchFamily="34" charset="0"/>
              </a:rPr>
            </a:br>
            <a:endParaRPr lang="en-PH"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2661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B2B4-D48A-491E-BB35-17E6E6924C1F}"/>
              </a:ext>
            </a:extLst>
          </p:cNvPr>
          <p:cNvSpPr>
            <a:spLocks noGrp="1"/>
          </p:cNvSpPr>
          <p:nvPr>
            <p:ph type="title"/>
          </p:nvPr>
        </p:nvSpPr>
        <p:spPr>
          <a:xfrm>
            <a:off x="1652020" y="292810"/>
            <a:ext cx="10142415" cy="6419418"/>
          </a:xfrm>
        </p:spPr>
        <p:txBody>
          <a:bodyPr>
            <a:normAutofit/>
          </a:bodyPr>
          <a:lstStyle/>
          <a:p>
            <a:r>
              <a:rPr lang="en-PH" sz="3000" dirty="0">
                <a:latin typeface="Arial" panose="020B0604020202020204" pitchFamily="34" charset="0"/>
                <a:cs typeface="Arial" panose="020B0604020202020204" pitchFamily="34" charset="0"/>
              </a:rPr>
              <a:t>   3.2 Train /capacitate teaching/non-teaching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personnel to conduct PFA</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3.3 Explore how PFA and/or PFA training can be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given virtually</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3.4 Conduct PFA during the first three days of the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opening of classes.</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3.5 Add up to the existing resources or formulate new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modules</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3.6 Assist DepEd in creating its own hotline for PFA</a:t>
            </a:r>
            <a:br>
              <a:rPr lang="en-PH" sz="3000" dirty="0">
                <a:latin typeface="Arial" panose="020B0604020202020204" pitchFamily="34" charset="0"/>
                <a:cs typeface="Arial" panose="020B0604020202020204" pitchFamily="34" charset="0"/>
              </a:rPr>
            </a:br>
            <a:endParaRPr lang="en-PH"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5460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B2B4-D48A-491E-BB35-17E6E6924C1F}"/>
              </a:ext>
            </a:extLst>
          </p:cNvPr>
          <p:cNvSpPr>
            <a:spLocks noGrp="1"/>
          </p:cNvSpPr>
          <p:nvPr>
            <p:ph type="title"/>
          </p:nvPr>
        </p:nvSpPr>
        <p:spPr>
          <a:xfrm>
            <a:off x="1652020" y="279558"/>
            <a:ext cx="10142415" cy="6419418"/>
          </a:xfrm>
        </p:spPr>
        <p:txBody>
          <a:bodyPr>
            <a:noAutofit/>
          </a:bodyPr>
          <a:lstStyle/>
          <a:p>
            <a:r>
              <a:rPr lang="en-PH" sz="3000" b="1" i="1" dirty="0">
                <a:latin typeface="Arial" panose="020B0604020202020204" pitchFamily="34" charset="0"/>
                <a:cs typeface="Arial" panose="020B0604020202020204" pitchFamily="34" charset="0"/>
              </a:rPr>
              <a:t>4. Orientation activities with partners and PTA on </a:t>
            </a:r>
            <a:br>
              <a:rPr lang="en-PH" sz="3000" b="1" i="1" dirty="0">
                <a:latin typeface="Arial" panose="020B0604020202020204" pitchFamily="34" charset="0"/>
                <a:cs typeface="Arial" panose="020B0604020202020204" pitchFamily="34" charset="0"/>
              </a:rPr>
            </a:br>
            <a:r>
              <a:rPr lang="en-PH" sz="3000" b="1" i="1" dirty="0">
                <a:latin typeface="Arial" panose="020B0604020202020204" pitchFamily="34" charset="0"/>
                <a:cs typeface="Arial" panose="020B0604020202020204" pitchFamily="34" charset="0"/>
              </a:rPr>
              <a:t>    DepEd’s Learning Continuity plan</a:t>
            </a:r>
            <a:br>
              <a:rPr lang="en-PH" sz="3000" b="1" i="1" dirty="0">
                <a:latin typeface="Arial" panose="020B0604020202020204" pitchFamily="34" charset="0"/>
                <a:cs typeface="Arial" panose="020B0604020202020204" pitchFamily="34" charset="0"/>
              </a:rPr>
            </a:br>
            <a:r>
              <a:rPr lang="en-PH" sz="3000" b="1" i="1" dirty="0">
                <a:latin typeface="Arial" panose="020B0604020202020204" pitchFamily="34" charset="0"/>
                <a:cs typeface="Arial" panose="020B0604020202020204" pitchFamily="34" charset="0"/>
              </a:rPr>
              <a:t>   </a:t>
            </a:r>
            <a:r>
              <a:rPr lang="en-PH" sz="3000" dirty="0">
                <a:latin typeface="Arial" panose="020B0604020202020204" pitchFamily="34" charset="0"/>
                <a:cs typeface="Arial" panose="020B0604020202020204" pitchFamily="34" charset="0"/>
              </a:rPr>
              <a:t>4.1 Each region/division coordinates with their partners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to create a forum (either online or face-to-face) to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discuss DepEd’s Learning Continuity Plan, and what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will be their roles in the new education landscape.</a:t>
            </a:r>
            <a:br>
              <a:rPr lang="en-PH" sz="3000" dirty="0"/>
            </a:br>
            <a:r>
              <a:rPr lang="en-PH" sz="3000" b="1" i="1" dirty="0">
                <a:latin typeface="Arial" panose="020B0604020202020204" pitchFamily="34" charset="0"/>
                <a:cs typeface="Arial" panose="020B0604020202020204" pitchFamily="34" charset="0"/>
              </a:rPr>
              <a:t>5. Distance learning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5.1 Areas with connectivity and/ or access to the internet</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Private partners shall be engaged to:</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5.1.1. Increase the internet speed</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5.1.2. Establish zero-rated access to DepEd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platforms (i.e. DepEd commons and LRMDS)</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5.1.3. Donate </a:t>
            </a:r>
            <a:r>
              <a:rPr lang="en-PH" sz="3000" dirty="0" err="1">
                <a:latin typeface="Arial" panose="020B0604020202020204" pitchFamily="34" charset="0"/>
                <a:cs typeface="Arial" panose="020B0604020202020204" pitchFamily="34" charset="0"/>
              </a:rPr>
              <a:t>wifi</a:t>
            </a:r>
            <a:r>
              <a:rPr lang="en-PH" sz="3000" dirty="0">
                <a:latin typeface="Arial" panose="020B0604020202020204" pitchFamily="34" charset="0"/>
                <a:cs typeface="Arial" panose="020B0604020202020204" pitchFamily="34" charset="0"/>
              </a:rPr>
              <a:t> modems and routers to schools,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teachers and students</a:t>
            </a:r>
            <a:br>
              <a:rPr lang="en-PH" sz="3000" dirty="0">
                <a:latin typeface="Arial" panose="020B0604020202020204" pitchFamily="34" charset="0"/>
                <a:cs typeface="Arial" panose="020B0604020202020204" pitchFamily="34" charset="0"/>
              </a:rPr>
            </a:br>
            <a:endParaRPr lang="en-PH" sz="3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4432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B2B4-D48A-491E-BB35-17E6E6924C1F}"/>
              </a:ext>
            </a:extLst>
          </p:cNvPr>
          <p:cNvSpPr>
            <a:spLocks noGrp="1"/>
          </p:cNvSpPr>
          <p:nvPr>
            <p:ph type="title"/>
          </p:nvPr>
        </p:nvSpPr>
        <p:spPr>
          <a:xfrm>
            <a:off x="1652020" y="279558"/>
            <a:ext cx="10539980" cy="6419418"/>
          </a:xfrm>
        </p:spPr>
        <p:txBody>
          <a:bodyPr>
            <a:noAutofit/>
          </a:bodyPr>
          <a:lstStyle/>
          <a:p>
            <a:r>
              <a:rPr lang="en-PH" sz="3000" dirty="0">
                <a:latin typeface="Arial" panose="020B0604020202020204" pitchFamily="34" charset="0"/>
                <a:cs typeface="Arial" panose="020B0604020202020204" pitchFamily="34" charset="0"/>
              </a:rPr>
              <a:t>     5.1.4. Donate gadgets, smartphones, laptops, tablets,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and desktop computers to schools, teachers and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students</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5.1.5. Train teachers on the use of technology to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enhance distant education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5.1.5.1. The National Educators Academy of the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Philippines (NEAP) and the Information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Communication Technology service (ICTS) shall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be at the forefront in training teachers on the</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use of online platforms, notably DepEd Commons.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5.1.5.2. Partner organizations that offer online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training courses shall be coordinated by the </a:t>
            </a:r>
            <a:br>
              <a:rPr lang="en-PH" sz="3000" dirty="0">
                <a:latin typeface="Arial" panose="020B0604020202020204" pitchFamily="34" charset="0"/>
                <a:cs typeface="Arial" panose="020B0604020202020204" pitchFamily="34" charset="0"/>
              </a:rPr>
            </a:br>
            <a:r>
              <a:rPr lang="en-PH" sz="3000" dirty="0">
                <a:latin typeface="Arial" panose="020B0604020202020204" pitchFamily="34" charset="0"/>
                <a:cs typeface="Arial" panose="020B0604020202020204" pitchFamily="34" charset="0"/>
              </a:rPr>
              <a:t>              External Partnerships Service (EPS) with NEAP.</a:t>
            </a:r>
            <a:br>
              <a:rPr lang="en-PH" sz="3000" dirty="0">
                <a:latin typeface="Arial" panose="020B0604020202020204" pitchFamily="34" charset="0"/>
                <a:cs typeface="Arial" panose="020B0604020202020204" pitchFamily="34" charset="0"/>
              </a:rPr>
            </a:br>
            <a:br>
              <a:rPr lang="en-PH" sz="3000" dirty="0">
                <a:latin typeface="Arial" panose="020B0604020202020204" pitchFamily="34" charset="0"/>
                <a:cs typeface="Arial" panose="020B0604020202020204" pitchFamily="34" charset="0"/>
              </a:rPr>
            </a:br>
            <a:endParaRPr lang="en-PH" sz="3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6018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B2B4-D48A-491E-BB35-17E6E6924C1F}"/>
              </a:ext>
            </a:extLst>
          </p:cNvPr>
          <p:cNvSpPr>
            <a:spLocks noGrp="1"/>
          </p:cNvSpPr>
          <p:nvPr>
            <p:ph type="title"/>
          </p:nvPr>
        </p:nvSpPr>
        <p:spPr>
          <a:xfrm>
            <a:off x="1652020" y="279558"/>
            <a:ext cx="10142415" cy="6419418"/>
          </a:xfrm>
        </p:spPr>
        <p:txBody>
          <a:bodyPr>
            <a:noAutofit/>
          </a:bodyPr>
          <a:lstStyle/>
          <a:p>
            <a:r>
              <a:rPr lang="en-PH" sz="3200" dirty="0">
                <a:latin typeface="Arial" panose="020B0604020202020204" pitchFamily="34" charset="0"/>
                <a:cs typeface="Arial" panose="020B0604020202020204" pitchFamily="34" charset="0"/>
              </a:rPr>
              <a:t>         5.1.5.3. Free online courses on the use of other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platforms (</a:t>
            </a:r>
            <a:r>
              <a:rPr lang="en-PH" sz="3200" dirty="0" err="1">
                <a:latin typeface="Arial" panose="020B0604020202020204" pitchFamily="34" charset="0"/>
                <a:cs typeface="Arial" panose="020B0604020202020204" pitchFamily="34" charset="0"/>
              </a:rPr>
              <a:t>e.g</a:t>
            </a:r>
            <a:r>
              <a:rPr lang="en-PH" sz="3200" dirty="0">
                <a:latin typeface="Arial" panose="020B0604020202020204" pitchFamily="34" charset="0"/>
                <a:cs typeface="Arial" panose="020B0604020202020204" pitchFamily="34" charset="0"/>
              </a:rPr>
              <a:t> </a:t>
            </a:r>
            <a:r>
              <a:rPr lang="en-PH" sz="3200" dirty="0" err="1">
                <a:latin typeface="Arial" panose="020B0604020202020204" pitchFamily="34" charset="0"/>
                <a:cs typeface="Arial" panose="020B0604020202020204" pitchFamily="34" charset="0"/>
              </a:rPr>
              <a:t>schoology</a:t>
            </a:r>
            <a:r>
              <a:rPr lang="en-PH" sz="3200" dirty="0">
                <a:latin typeface="Arial" panose="020B0604020202020204" pitchFamily="34" charset="0"/>
                <a:cs typeface="Arial" panose="020B0604020202020204" pitchFamily="34" charset="0"/>
              </a:rPr>
              <a:t> ,MS Teams, Google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Classroom) may be posted in official DepEd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social media pages (</a:t>
            </a:r>
            <a:r>
              <a:rPr lang="en-PH" sz="3200" dirty="0" err="1">
                <a:latin typeface="Arial" panose="020B0604020202020204" pitchFamily="34" charset="0"/>
                <a:cs typeface="Arial" panose="020B0604020202020204" pitchFamily="34" charset="0"/>
              </a:rPr>
              <a:t>i.e</a:t>
            </a:r>
            <a:r>
              <a:rPr lang="en-PH" sz="3200" dirty="0">
                <a:latin typeface="Arial" panose="020B0604020202020204" pitchFamily="34" charset="0"/>
                <a:cs typeface="Arial" panose="020B0604020202020204" pitchFamily="34" charset="0"/>
              </a:rPr>
              <a:t> Facebook, Twitter, and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Instagram) as teachers’ reference. This shall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be in coordination with the Public Affairs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Service (PAS)</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5.1.6. Train/Orient parents on their new role in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relation to DepEd’s distant learning program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5.1.6.1 partners that offer free online courses on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parenting and educating their children shall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coordinate with EPS.</a:t>
            </a:r>
            <a:br>
              <a:rPr lang="en-PH" sz="3200" dirty="0">
                <a:latin typeface="Arial" panose="020B0604020202020204" pitchFamily="34" charset="0"/>
                <a:cs typeface="Arial" panose="020B0604020202020204" pitchFamily="34" charset="0"/>
              </a:rPr>
            </a:br>
            <a:br>
              <a:rPr lang="en-PH" sz="3000" dirty="0">
                <a:latin typeface="Arial" panose="020B0604020202020204" pitchFamily="34" charset="0"/>
                <a:cs typeface="Arial" panose="020B0604020202020204" pitchFamily="34" charset="0"/>
              </a:rPr>
            </a:br>
            <a:br>
              <a:rPr lang="en-PH" sz="3000" dirty="0">
                <a:latin typeface="Arial" panose="020B0604020202020204" pitchFamily="34" charset="0"/>
                <a:cs typeface="Arial" panose="020B0604020202020204" pitchFamily="34" charset="0"/>
              </a:rPr>
            </a:br>
            <a:endParaRPr lang="en-PH" sz="3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9520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B2B4-D48A-491E-BB35-17E6E6924C1F}"/>
              </a:ext>
            </a:extLst>
          </p:cNvPr>
          <p:cNvSpPr>
            <a:spLocks noGrp="1"/>
          </p:cNvSpPr>
          <p:nvPr>
            <p:ph type="title"/>
          </p:nvPr>
        </p:nvSpPr>
        <p:spPr>
          <a:xfrm>
            <a:off x="1652020" y="279558"/>
            <a:ext cx="10539980" cy="6419418"/>
          </a:xfrm>
        </p:spPr>
        <p:txBody>
          <a:bodyPr>
            <a:noAutofit/>
          </a:bodyPr>
          <a:lstStyle/>
          <a:p>
            <a:r>
              <a:rPr lang="en-PH" sz="3200" dirty="0">
                <a:latin typeface="Arial" panose="020B0604020202020204" pitchFamily="34" charset="0"/>
                <a:cs typeface="Arial" panose="020B0604020202020204" pitchFamily="34" charset="0"/>
              </a:rPr>
              <a:t>         5.1.6.2. EPS shall coordinate with PAS in compiling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these initiatives and post them in DepEd’s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official social media pages, as reference for the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parents.</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5.1.6.3. School Parents Teachers Associations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(PTA) shall create an online group composing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of all their members to share updates and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materials. If possible, PTA officers may do text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brigade to inform those without constant access </a:t>
            </a:r>
            <a:br>
              <a:rPr lang="en-PH" sz="3200" dirty="0">
                <a:latin typeface="Arial" panose="020B0604020202020204" pitchFamily="34" charset="0"/>
                <a:cs typeface="Arial" panose="020B0604020202020204" pitchFamily="34" charset="0"/>
              </a:rPr>
            </a:br>
            <a:r>
              <a:rPr lang="en-PH" sz="3200" dirty="0">
                <a:latin typeface="Arial" panose="020B0604020202020204" pitchFamily="34" charset="0"/>
                <a:cs typeface="Arial" panose="020B0604020202020204" pitchFamily="34" charset="0"/>
              </a:rPr>
              <a:t>             to the Internet.</a:t>
            </a:r>
            <a:br>
              <a:rPr lang="en-PH" sz="3200" dirty="0">
                <a:latin typeface="Arial" panose="020B0604020202020204" pitchFamily="34" charset="0"/>
                <a:cs typeface="Arial" panose="020B0604020202020204" pitchFamily="34" charset="0"/>
              </a:rPr>
            </a:br>
            <a:br>
              <a:rPr lang="en-PH" sz="3000" dirty="0">
                <a:latin typeface="Arial" panose="020B0604020202020204" pitchFamily="34" charset="0"/>
                <a:cs typeface="Arial" panose="020B0604020202020204" pitchFamily="34" charset="0"/>
              </a:rPr>
            </a:br>
            <a:br>
              <a:rPr lang="en-PH" sz="3000" dirty="0">
                <a:latin typeface="Arial" panose="020B0604020202020204" pitchFamily="34" charset="0"/>
                <a:cs typeface="Arial" panose="020B0604020202020204" pitchFamily="34" charset="0"/>
              </a:rPr>
            </a:br>
            <a:endParaRPr lang="en-PH" sz="3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4011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393</TotalTime>
  <Words>159</Words>
  <Application>Microsoft Office PowerPoint</Application>
  <PresentationFormat>Widescreen</PresentationFormat>
  <Paragraphs>18</Paragraphs>
  <Slides>18</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Century Gothic</vt:lpstr>
      <vt:lpstr>Stencil</vt:lpstr>
      <vt:lpstr>Wingdings 3</vt:lpstr>
      <vt:lpstr>Wisp</vt:lpstr>
      <vt:lpstr>Brigada eskwela 2020  (New Normal)</vt:lpstr>
      <vt:lpstr>SUGGESTED PARTNERSHIP ENGAGEMENT ACTIVITIES FOR BRIGADA ESKWELA    1. Disinfection of Schools    2. Mobilization of Essential Items      3. Conduct of Psychological First Aid Sessions/          Psycho-social  Interventions    4. Orientation Activities with Partners and PTA on     DepEd’s learning Continuity Plan    5. Distance Learning    6. Gulayan sa Paaralan/ Tahanan    7. Other School-Based Initiatives    8. Partnership Appreciation</vt:lpstr>
      <vt:lpstr>1. Disinfection of schools    1.1 Ensure that LGUs have properly transferred          patients to a health facility    1.2 Engage LGUs/ private  partners in the disinfection            of our schools 2. Mobilization of Essential Items    2.1 Reach out to partners for the following items:       2.1.1. Thermal scanners;       2.1.2. Hand sanitizing equipment or materials,            such as rubbing alcohol, anti-bacterial or            germicidal soap;       2.1.3. Cleaning tools, materials or disinfectants that            may be used to disinfect the learning areas,</vt:lpstr>
      <vt:lpstr>          such as spray tank/s, disinfectant spray or              disinfecting bleach, foot bath;       2.1.4. Disposable surgical/face mask/ shield and            surgical gloves;      2.1.5. Multivitamins capsules, tablets, or syrups for            our DepEd personnel and school children; and            2.1.6. Printing of covid-19 and sanitation/ proper            hand washing hygiene information materials 3. Conduct of Psychological First Aid sessions/      Psycho-social Interventions    3.1 Engage PAP and other relevant institutions to           conduct free online PFA sessions and other           psycho-social interventions </vt:lpstr>
      <vt:lpstr>   3.2 Train /capacitate teaching/non-teaching           personnel to conduct PFA    3.3 Explore how PFA and/or PFA training can be           given virtually    3.4 Conduct PFA during the first three days of the           opening of classes.    3.5 Add up to the existing resources or formulate new           modules    3.6 Assist DepEd in creating its own hotline for PFA </vt:lpstr>
      <vt:lpstr>4. Orientation activities with partners and PTA on      DepEd’s Learning Continuity plan    4.1 Each region/division coordinates with their partners                to create a forum (either online or face-to-face) to           discuss DepEd’s Learning Continuity Plan, and what           will be their roles in the new education landscape. 5. Distance learning     5.1 Areas with connectivity and/ or access to the internet     Private partners shall be engaged to:      5.1.1. Increase the internet speed      5.1.2. Establish zero-rated access to DepEd                  platforms (i.e. DepEd commons and LRMDS)      5.1.3. Donate wifi modems and routers to schools,           teachers and students </vt:lpstr>
      <vt:lpstr>     5.1.4. Donate gadgets, smartphones, laptops, tablets,                 and desktop computers to schools, teachers and            students      5.1.5. Train teachers on the use of technology to              enhance distant education           5.1.5.1. The National Educators Academy of the                 Philippines (NEAP) and the Information                 Communication Technology service (ICTS) shall               be at the forefront in training teachers on the              use of online platforms, notably DepEd Commons.            5.1.5.2. Partner organizations that offer online                 training courses shall be coordinated by the                External Partnerships Service (EPS) with NEAP.  </vt:lpstr>
      <vt:lpstr>         5.1.5.3. Free online courses on the use of other               platforms (e.g schoology ,MS Teams, Google               Classroom) may be posted in official DepEd               social media pages (i.e Facebook, Twitter, and               Instagram) as teachers’ reference. This shall               be in coordination with the Public Affairs               Service (PAS)      5.1.6. Train/Orient parents on their new role in                relation to DepEd’s distant learning program           5.1.6.1 partners that offer free online courses on               parenting and educating their children shall                   coordinate with EPS.   </vt:lpstr>
      <vt:lpstr>         5.1.6.2. EPS shall coordinate with PAS in compiling               these initiatives and post them in DepEd’s               official social media pages, as reference for the               parents.          5.1.6.3. School Parents Teachers Associations               (PTA) shall create an online group composing                   of all their members to share updates and               materials. If possible, PTA officers may do text                brigade to inform those without constant access               to the Internet.   </vt:lpstr>
      <vt:lpstr>     5.1.7. Formulate/ Implement other projects or              activities to enhance DepEd’s distant education           program           5.1.7.1. Various platforms may be explored to               engage the learners and make the interaction               more meaningful. Discretion must be observed               to avoid violations to data privacy, among               others.          5.1.7.2. An orientations for learners on the proper               use of learning websites and social media               etiquette shall be done in coordination with               OUCI and partner organizations through EPS. </vt:lpstr>
      <vt:lpstr>         5.1.7.3. PAS, OUCI, partner organizations, and               EPS shall lead in creating an online                campaign to promote media literacy    5.2. Areas without connectivity and/or access to the            internet     Private partners shall be engaged to:      5.2.1. Train teachers on the new landscape of          learning   </vt:lpstr>
      <vt:lpstr>         5.2.1.1. SDOs, through partners, shall conduct              face-to-face training with teachers by batches              (with a maximum of 25 teachers per session) to              orient them on the learning arrangement in their              divisions, and the role of partners in this.  (*if without connectivity but have access to gadgets, teaching/ learning applications or materials may be uploaded to such gadgets to facilitate offline learning.)</vt:lpstr>
      <vt:lpstr>        5.2.2.1. Brigada Pagbasa partners shall orient the             parents on the program. Each orientation shall             have a maximum of 25 participants. Parents             shall be engaged in the program either as a             volunteer teacher, or as a student.         5.2.2.2. The Partnership Focal Person shall             coordinate with Barangay Local Government Units             (LGU) to allow them to use an area in their             locality wherein they may conduct Brigada             Pagbasa.</vt:lpstr>
      <vt:lpstr>         5.2.2.3. EPS shall engage the National Secretariat              for the Pantawid Pamilyang Pilipino Program              (4Ps) of the Department of Social Welfare and              Development (DSWD) to encourage more 4Ps              members to take an active role in the education              of their children.      5.2.3. Formulate/ Implement other projects or         activities to enhance DepEd’s distant education          program          5.2.3.1. The EPS shall coordinate with OUCI and               the university of the Philippines Los Baños                creating modules for the school-on-Air Program                which shall be implemented in key select areas. </vt:lpstr>
      <vt:lpstr>         5.2.3.2. The Brigada Pagbasa program shall be              intensified, especially in areas wherein Internet              not accessible.          5.2.3.3. House-to-House distribution of learning              materials, or learning activity sheets shall be              explored by SDOs with the LGUs and their              DSWD counterpart. Partner organizations shall              be tapped in producing these printed materials.          5.2.3.4. EPS, and its regional and divisions              counterparts, shall launch the sponsor-a-Gadget              program which aims to provide learners in              new gadgets with pre-loaded materials that will be             available offline. </vt:lpstr>
      <vt:lpstr>6. Gulayan sa Paaralan at sa Tahanan    6.1. Coordinate with the Department of Agriculture            (DA) and Department of Environment and Natural            Resources (DENR) for the distribution of            seedlings to learners.    6.2. Engage LGUs in giving seedlings to the schools            and the learners nationwide.  7. School Based Initiatives     7.1 Close collaboration between DepEd Offices (esp           OUCI DRRMS, ICTS, and PAS)/close coordination          among regional and division, and school partnership          focal persons to create an appropriate menu of           investments for private and public partners          </vt:lpstr>
      <vt:lpstr>   7.2. Information dissemination campaign to DepEd            personnel, parents, private and public partners, and            learners on the new Brigada Eskwela framework in            relation to the Learning Continuity Plan (LCP)    7.3. Initiate other partnership engagements or activities to            implement the LCP  8. Partners Appreciation     To show appreciation and gratitude to education partners,      frontliners, and teachers, creative programs may be      developed with partners, which include PhlPost.          </vt:lpstr>
      <vt:lpstr>   For instance,, the annual letter-writing contest may have     a theme on showing gratitude. Art competitions may also     be developed with a similar theme     Through PAS, an online gratitude campaign may also be        made in all of DepEd’s official sites, including social     media. Winners of the abovementioned campaigns may     also be highlighted in that post.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Brigada eskwela 2020 (New Normal)</dc:title>
  <dc:creator>Maria Imelda Abejo</dc:creator>
  <cp:lastModifiedBy>Maria Imelda Abejo</cp:lastModifiedBy>
  <cp:revision>42</cp:revision>
  <dcterms:created xsi:type="dcterms:W3CDTF">2020-05-20T09:56:49Z</dcterms:created>
  <dcterms:modified xsi:type="dcterms:W3CDTF">2020-05-20T16:30:11Z</dcterms:modified>
</cp:coreProperties>
</file>